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9144000" cy="6858000"/>
  <p:notesSz cx="6858000" cy="9144000"/>
  <p:defaultTextStyle>
    <a:lvl1pPr marL="40639" marR="40639">
      <a:defRPr sz="2400">
        <a:solidFill>
          <a:srgbClr val="FFFFFF"/>
        </a:solidFill>
        <a:uFill>
          <a:solidFill>
            <a:srgbClr val="FFFFFF"/>
          </a:solidFill>
        </a:uFill>
        <a:latin typeface="+mn-lt"/>
        <a:ea typeface="+mn-ea"/>
        <a:cs typeface="+mn-cs"/>
        <a:sym typeface="Times Roman"/>
      </a:defRPr>
    </a:lvl1pPr>
    <a:lvl2pPr marL="40639" marR="40639" indent="342900">
      <a:defRPr sz="2400">
        <a:solidFill>
          <a:srgbClr val="FFFFFF"/>
        </a:solidFill>
        <a:uFill>
          <a:solidFill>
            <a:srgbClr val="FFFFFF"/>
          </a:solidFill>
        </a:uFill>
        <a:latin typeface="+mn-lt"/>
        <a:ea typeface="+mn-ea"/>
        <a:cs typeface="+mn-cs"/>
        <a:sym typeface="Times Roman"/>
      </a:defRPr>
    </a:lvl2pPr>
    <a:lvl3pPr marL="40639" marR="40639" indent="685800">
      <a:defRPr sz="2400">
        <a:solidFill>
          <a:srgbClr val="FFFFFF"/>
        </a:solidFill>
        <a:uFill>
          <a:solidFill>
            <a:srgbClr val="FFFFFF"/>
          </a:solidFill>
        </a:uFill>
        <a:latin typeface="+mn-lt"/>
        <a:ea typeface="+mn-ea"/>
        <a:cs typeface="+mn-cs"/>
        <a:sym typeface="Times Roman"/>
      </a:defRPr>
    </a:lvl3pPr>
    <a:lvl4pPr marL="40639" marR="40639" indent="1028700">
      <a:defRPr sz="2400">
        <a:solidFill>
          <a:srgbClr val="FFFFFF"/>
        </a:solidFill>
        <a:uFill>
          <a:solidFill>
            <a:srgbClr val="FFFFFF"/>
          </a:solidFill>
        </a:uFill>
        <a:latin typeface="+mn-lt"/>
        <a:ea typeface="+mn-ea"/>
        <a:cs typeface="+mn-cs"/>
        <a:sym typeface="Times Roman"/>
      </a:defRPr>
    </a:lvl4pPr>
    <a:lvl5pPr marL="40639" marR="40639" indent="1371600">
      <a:defRPr sz="2400">
        <a:solidFill>
          <a:srgbClr val="FFFFFF"/>
        </a:solidFill>
        <a:uFill>
          <a:solidFill>
            <a:srgbClr val="FFFFFF"/>
          </a:solidFill>
        </a:uFill>
        <a:latin typeface="+mn-lt"/>
        <a:ea typeface="+mn-ea"/>
        <a:cs typeface="+mn-cs"/>
        <a:sym typeface="Times Roman"/>
      </a:defRPr>
    </a:lvl5pPr>
    <a:lvl6pPr marL="40639" marR="40639" indent="1714500">
      <a:defRPr sz="2400">
        <a:solidFill>
          <a:srgbClr val="FFFFFF"/>
        </a:solidFill>
        <a:uFill>
          <a:solidFill>
            <a:srgbClr val="FFFFFF"/>
          </a:solidFill>
        </a:uFill>
        <a:latin typeface="+mn-lt"/>
        <a:ea typeface="+mn-ea"/>
        <a:cs typeface="+mn-cs"/>
        <a:sym typeface="Times Roman"/>
      </a:defRPr>
    </a:lvl6pPr>
    <a:lvl7pPr marL="40639" marR="40639" indent="2057400">
      <a:defRPr sz="2400">
        <a:solidFill>
          <a:srgbClr val="FFFFFF"/>
        </a:solidFill>
        <a:uFill>
          <a:solidFill>
            <a:srgbClr val="FFFFFF"/>
          </a:solidFill>
        </a:uFill>
        <a:latin typeface="+mn-lt"/>
        <a:ea typeface="+mn-ea"/>
        <a:cs typeface="+mn-cs"/>
        <a:sym typeface="Times Roman"/>
      </a:defRPr>
    </a:lvl7pPr>
    <a:lvl8pPr marL="40639" marR="40639" indent="2400300">
      <a:defRPr sz="2400">
        <a:solidFill>
          <a:srgbClr val="FFFFFF"/>
        </a:solidFill>
        <a:uFill>
          <a:solidFill>
            <a:srgbClr val="FFFFFF"/>
          </a:solidFill>
        </a:uFill>
        <a:latin typeface="+mn-lt"/>
        <a:ea typeface="+mn-ea"/>
        <a:cs typeface="+mn-cs"/>
        <a:sym typeface="Times Roman"/>
      </a:defRPr>
    </a:lvl8pPr>
    <a:lvl9pPr marL="40639" marR="40639" indent="2743200">
      <a:defRPr sz="2400">
        <a:solidFill>
          <a:srgbClr val="FFFFFF"/>
        </a:solidFill>
        <a:uFill>
          <a:solidFill>
            <a:srgbClr val="FFFFFF"/>
          </a:solidFill>
        </a:uFill>
        <a:latin typeface="+mn-lt"/>
        <a:ea typeface="+mn-ea"/>
        <a:cs typeface="+mn-cs"/>
        <a:sym typeface="Times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8575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8575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8575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" name="Shape 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2389F4"/>
                </a:solidFill>
                <a:uFill>
                  <a:solidFill>
                    <a:srgbClr val="2389F4"/>
                  </a:solidFill>
                </a:uFill>
              </a:rPr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783590" indent="-285750">
              <a:spcBef>
                <a:spcPts val="600"/>
              </a:spcBef>
              <a:buChar char="–"/>
              <a:defRPr sz="2800"/>
            </a:lvl2pPr>
            <a:lvl3pPr marL="1183639" indent="-228600">
              <a:spcBef>
                <a:spcPts val="500"/>
              </a:spcBef>
              <a:defRPr sz="2400"/>
            </a:lvl3pPr>
            <a:lvl4pPr marL="1640839" indent="-228600">
              <a:spcBef>
                <a:spcPts val="400"/>
              </a:spcBef>
              <a:buChar char="–"/>
              <a:defRPr sz="2000"/>
            </a:lvl4pPr>
            <a:lvl5pPr marL="2098039" indent="-228600">
              <a:spcBef>
                <a:spcPts val="400"/>
              </a:spcBef>
              <a:buChar char="»"/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  <a:endParaRPr sz="32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  <a:endParaRPr sz="28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  <a:endParaRPr sz="24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  <a:endParaRPr sz="20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2389F4"/>
                </a:solidFill>
                <a:uFill>
                  <a:solidFill>
                    <a:srgbClr val="2389F4"/>
                  </a:solidFill>
                </a:u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2pPr marL="783590" indent="-285750">
              <a:spcBef>
                <a:spcPts val="600"/>
              </a:spcBef>
              <a:buChar char="–"/>
              <a:defRPr sz="2800"/>
            </a:lvl2pPr>
            <a:lvl3pPr marL="1183639" indent="-228600">
              <a:spcBef>
                <a:spcPts val="500"/>
              </a:spcBef>
              <a:defRPr sz="2400"/>
            </a:lvl3pPr>
            <a:lvl4pPr marL="1640839" indent="-228600">
              <a:spcBef>
                <a:spcPts val="400"/>
              </a:spcBef>
              <a:buChar char="–"/>
              <a:defRPr sz="2000"/>
            </a:lvl4pPr>
            <a:lvl5pPr marL="2098039" indent="-228600">
              <a:spcBef>
                <a:spcPts val="400"/>
              </a:spcBef>
              <a:buChar char="»"/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  <a:endParaRPr sz="32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  <a:endParaRPr sz="28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  <a:endParaRPr sz="24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  <a:endParaRPr sz="20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7359650" y="6248400"/>
            <a:ext cx="292100" cy="3302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marL="0" marR="0" algn="ctr" defTabSz="584200">
              <a:defRPr sz="1400"/>
            </a:lvl1pPr>
          </a:lstStyle>
          <a:p>
            <a:pPr lvl="0"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</p:sldLayoutIdLst>
  <p:transition spd="med" advClick="1"/>
  <p:txStyles>
    <p:titleStyle>
      <a:lvl1pPr marL="40639" marR="40639" algn="ctr">
        <a:defRPr sz="4400">
          <a:solidFill>
            <a:srgbClr val="2389F4"/>
          </a:solidFill>
          <a:uFill>
            <a:solidFill>
              <a:srgbClr val="2389F4"/>
            </a:solidFill>
          </a:uFill>
          <a:latin typeface="+mn-lt"/>
          <a:ea typeface="+mn-ea"/>
          <a:cs typeface="+mn-cs"/>
          <a:sym typeface="Times Roman"/>
        </a:defRPr>
      </a:lvl1pPr>
      <a:lvl2pPr marL="40639" marR="40639" indent="228600" algn="ctr">
        <a:defRPr sz="4400">
          <a:solidFill>
            <a:srgbClr val="2389F4"/>
          </a:solidFill>
          <a:uFill>
            <a:solidFill>
              <a:srgbClr val="2389F4"/>
            </a:solidFill>
          </a:uFill>
          <a:latin typeface="+mn-lt"/>
          <a:ea typeface="+mn-ea"/>
          <a:cs typeface="+mn-cs"/>
          <a:sym typeface="Times Roman"/>
        </a:defRPr>
      </a:lvl2pPr>
      <a:lvl3pPr marL="40639" marR="40639" indent="457200" algn="ctr">
        <a:defRPr sz="4400">
          <a:solidFill>
            <a:srgbClr val="2389F4"/>
          </a:solidFill>
          <a:uFill>
            <a:solidFill>
              <a:srgbClr val="2389F4"/>
            </a:solidFill>
          </a:uFill>
          <a:latin typeface="+mn-lt"/>
          <a:ea typeface="+mn-ea"/>
          <a:cs typeface="+mn-cs"/>
          <a:sym typeface="Times Roman"/>
        </a:defRPr>
      </a:lvl3pPr>
      <a:lvl4pPr marL="40639" marR="40639" indent="685800" algn="ctr">
        <a:defRPr sz="4400">
          <a:solidFill>
            <a:srgbClr val="2389F4"/>
          </a:solidFill>
          <a:uFill>
            <a:solidFill>
              <a:srgbClr val="2389F4"/>
            </a:solidFill>
          </a:uFill>
          <a:latin typeface="+mn-lt"/>
          <a:ea typeface="+mn-ea"/>
          <a:cs typeface="+mn-cs"/>
          <a:sym typeface="Times Roman"/>
        </a:defRPr>
      </a:lvl4pPr>
      <a:lvl5pPr marL="40639" marR="40639" indent="914400" algn="ctr">
        <a:defRPr sz="4400">
          <a:solidFill>
            <a:srgbClr val="2389F4"/>
          </a:solidFill>
          <a:uFill>
            <a:solidFill>
              <a:srgbClr val="2389F4"/>
            </a:solidFill>
          </a:uFill>
          <a:latin typeface="+mn-lt"/>
          <a:ea typeface="+mn-ea"/>
          <a:cs typeface="+mn-cs"/>
          <a:sym typeface="Times Roman"/>
        </a:defRPr>
      </a:lvl5pPr>
      <a:lvl6pPr marL="40639" marR="40639" indent="1143000" algn="ctr">
        <a:defRPr sz="4400">
          <a:solidFill>
            <a:srgbClr val="2389F4"/>
          </a:solidFill>
          <a:uFill>
            <a:solidFill>
              <a:srgbClr val="2389F4"/>
            </a:solidFill>
          </a:uFill>
          <a:latin typeface="+mn-lt"/>
          <a:ea typeface="+mn-ea"/>
          <a:cs typeface="+mn-cs"/>
          <a:sym typeface="Times Roman"/>
        </a:defRPr>
      </a:lvl6pPr>
      <a:lvl7pPr marL="40639" marR="40639" indent="1371600" algn="ctr">
        <a:defRPr sz="4400">
          <a:solidFill>
            <a:srgbClr val="2389F4"/>
          </a:solidFill>
          <a:uFill>
            <a:solidFill>
              <a:srgbClr val="2389F4"/>
            </a:solidFill>
          </a:uFill>
          <a:latin typeface="+mn-lt"/>
          <a:ea typeface="+mn-ea"/>
          <a:cs typeface="+mn-cs"/>
          <a:sym typeface="Times Roman"/>
        </a:defRPr>
      </a:lvl7pPr>
      <a:lvl8pPr marL="40639" marR="40639" indent="1600200" algn="ctr">
        <a:defRPr sz="4400">
          <a:solidFill>
            <a:srgbClr val="2389F4"/>
          </a:solidFill>
          <a:uFill>
            <a:solidFill>
              <a:srgbClr val="2389F4"/>
            </a:solidFill>
          </a:uFill>
          <a:latin typeface="+mn-lt"/>
          <a:ea typeface="+mn-ea"/>
          <a:cs typeface="+mn-cs"/>
          <a:sym typeface="Times Roman"/>
        </a:defRPr>
      </a:lvl8pPr>
      <a:lvl9pPr marL="40639" marR="40639" indent="1828800" algn="ctr">
        <a:defRPr sz="4400">
          <a:solidFill>
            <a:srgbClr val="2389F4"/>
          </a:solidFill>
          <a:uFill>
            <a:solidFill>
              <a:srgbClr val="2389F4"/>
            </a:solidFill>
          </a:uFill>
          <a:latin typeface="+mn-lt"/>
          <a:ea typeface="+mn-ea"/>
          <a:cs typeface="+mn-cs"/>
          <a:sym typeface="Times Roman"/>
        </a:defRPr>
      </a:lvl9pPr>
    </p:titleStyle>
    <p:bodyStyle>
      <a:lvl1pPr marL="383540" marR="40639" indent="-342900">
        <a:spcBef>
          <a:spcPts val="700"/>
        </a:spcBef>
        <a:buSzPct val="100000"/>
        <a:buChar char="•"/>
        <a:defRPr sz="32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Roman"/>
        </a:defRPr>
      </a:lvl1pPr>
      <a:lvl2pPr marL="824411" marR="40639" indent="-326571">
        <a:spcBef>
          <a:spcPts val="700"/>
        </a:spcBef>
        <a:buSzPct val="100000"/>
        <a:buChar char="•"/>
        <a:defRPr sz="32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Roman"/>
        </a:defRPr>
      </a:lvl2pPr>
      <a:lvl3pPr marL="1259839" marR="40639" indent="-304800">
        <a:spcBef>
          <a:spcPts val="700"/>
        </a:spcBef>
        <a:buSzPct val="100000"/>
        <a:buChar char="•"/>
        <a:defRPr sz="32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Roman"/>
        </a:defRPr>
      </a:lvl3pPr>
      <a:lvl4pPr marL="1778000" marR="40639" indent="-365760">
        <a:spcBef>
          <a:spcPts val="700"/>
        </a:spcBef>
        <a:buSzPct val="100000"/>
        <a:buChar char="•"/>
        <a:defRPr sz="32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Roman"/>
        </a:defRPr>
      </a:lvl4pPr>
      <a:lvl5pPr marL="2235200" marR="40639" indent="-365760">
        <a:spcBef>
          <a:spcPts val="700"/>
        </a:spcBef>
        <a:buSzPct val="100000"/>
        <a:buChar char="•"/>
        <a:defRPr sz="32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Roman"/>
        </a:defRPr>
      </a:lvl5pPr>
      <a:lvl6pPr marL="2235200" marR="40639" indent="-365760">
        <a:spcBef>
          <a:spcPts val="700"/>
        </a:spcBef>
        <a:buSzPct val="100000"/>
        <a:buChar char="•"/>
        <a:defRPr sz="32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Roman"/>
        </a:defRPr>
      </a:lvl6pPr>
      <a:lvl7pPr marL="2235200" marR="40639" indent="-365760">
        <a:spcBef>
          <a:spcPts val="700"/>
        </a:spcBef>
        <a:buSzPct val="100000"/>
        <a:buChar char="•"/>
        <a:defRPr sz="32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Roman"/>
        </a:defRPr>
      </a:lvl7pPr>
      <a:lvl8pPr marL="2235200" marR="40639" indent="-365760">
        <a:spcBef>
          <a:spcPts val="700"/>
        </a:spcBef>
        <a:buSzPct val="100000"/>
        <a:buChar char="•"/>
        <a:defRPr sz="32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Roman"/>
        </a:defRPr>
      </a:lvl8pPr>
      <a:lvl9pPr marL="2235200" marR="40639" indent="-365760">
        <a:spcBef>
          <a:spcPts val="700"/>
        </a:spcBef>
        <a:buSzPct val="100000"/>
        <a:buChar char="•"/>
        <a:defRPr sz="32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Roman"/>
        </a:defRPr>
      </a:lvl9pPr>
    </p:bodyStyle>
    <p:otherStyle>
      <a:lvl1pPr algn="ctr" defTabSz="584200">
        <a:defRPr sz="14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Roman"/>
        </a:defRPr>
      </a:lvl1pPr>
      <a:lvl2pPr indent="228600" algn="ctr" defTabSz="584200">
        <a:defRPr sz="14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Roman"/>
        </a:defRPr>
      </a:lvl2pPr>
      <a:lvl3pPr indent="457200" algn="ctr" defTabSz="584200">
        <a:defRPr sz="14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Roman"/>
        </a:defRPr>
      </a:lvl3pPr>
      <a:lvl4pPr indent="685800" algn="ctr" defTabSz="584200">
        <a:defRPr sz="14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Roman"/>
        </a:defRPr>
      </a:lvl4pPr>
      <a:lvl5pPr indent="914400" algn="ctr" defTabSz="584200">
        <a:defRPr sz="14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Roman"/>
        </a:defRPr>
      </a:lvl5pPr>
      <a:lvl6pPr indent="1143000" algn="ctr" defTabSz="584200">
        <a:defRPr sz="14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Roman"/>
        </a:defRPr>
      </a:lvl6pPr>
      <a:lvl7pPr indent="1371600" algn="ctr" defTabSz="584200">
        <a:defRPr sz="14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Roman"/>
        </a:defRPr>
      </a:lvl7pPr>
      <a:lvl8pPr indent="1600200" algn="ctr" defTabSz="584200">
        <a:defRPr sz="14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Roman"/>
        </a:defRPr>
      </a:lvl8pPr>
      <a:lvl9pPr indent="1828800" algn="ctr" defTabSz="584200">
        <a:defRPr sz="14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Roma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685800" y="1828800"/>
            <a:ext cx="7772400" cy="2057400"/>
          </a:xfrm>
          <a:prstGeom prst="rect">
            <a:avLst/>
          </a:prstGeom>
        </p:spPr>
        <p:txBody>
          <a:bodyPr/>
          <a:lstStyle>
            <a:lvl1pPr>
              <a:defRPr b="1" sz="60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6000">
                <a:solidFill>
                  <a:srgbClr val="2389F4"/>
                </a:solidFill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  <a:uFill>
                  <a:solidFill>
                    <a:srgbClr val="2389F4"/>
                  </a:solidFill>
                </a:uFill>
              </a:rPr>
              <a:t>The Making of Europe</a:t>
            </a:r>
          </a:p>
        </p:txBody>
      </p:sp>
      <p:sp>
        <p:nvSpPr>
          <p:cNvPr id="13" name="Shape 13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/>
          <a:p>
            <a:pPr lvl="0" marL="40639" indent="0" algn="ctr">
              <a:buClr>
                <a:srgbClr val="FFFFFF"/>
              </a:buClr>
              <a:buSzTx/>
              <a:buFont typeface="Times Roman"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b="1" i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The Middle Ages</a:t>
            </a:r>
            <a:endParaRPr b="1" i="1" sz="36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 marL="40639" indent="0" algn="ctr">
              <a:buClr>
                <a:srgbClr val="FFFFFF"/>
              </a:buClr>
              <a:buSzTx/>
              <a:buFont typeface="Times Roman"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b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Byzantine, Muslim, &amp; Frankish Kingdoms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1" sz="60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6000">
                <a:solidFill>
                  <a:srgbClr val="2389F4"/>
                </a:solidFill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  <a:uFill>
                  <a:solidFill>
                    <a:srgbClr val="2389F4"/>
                  </a:solidFill>
                </a:uFill>
              </a:rPr>
              <a:t>Corpus Juris Civilis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26402" indent="-385762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b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Justinian’s platform to codify Roman Law in Byzantium </a:t>
            </a:r>
            <a:endParaRPr b="1" sz="36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 marL="426402" indent="-385762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b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Body of Civil Law – </a:t>
            </a:r>
            <a:r>
              <a:rPr b="1" i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Digest &amp; Codex</a:t>
            </a:r>
            <a:endParaRPr b="1" i="1" sz="36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b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Attacked Monophysites as a Heresy. </a:t>
            </a:r>
            <a:endParaRPr b="1" sz="36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 marL="426402" indent="-385762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b="1" i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Procopius: </a:t>
            </a:r>
            <a:r>
              <a:rPr b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Historian recording this era. Wrote the </a:t>
            </a:r>
            <a:r>
              <a:rPr b="1" i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The Secret History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0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6000">
                <a:solidFill>
                  <a:srgbClr val="2389F4"/>
                </a:solidFill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  <a:uFill>
                  <a:solidFill>
                    <a:srgbClr val="2389F4"/>
                  </a:solidFill>
                </a:uFill>
              </a:rPr>
              <a:t>Theodora</a:t>
            </a:r>
          </a:p>
        </p:txBody>
      </p:sp>
      <p:sp>
        <p:nvSpPr>
          <p:cNvPr id="43" name="Shape 43"/>
          <p:cNvSpPr/>
          <p:nvPr>
            <p:ph type="body" idx="1"/>
          </p:nvPr>
        </p:nvSpPr>
        <p:spPr>
          <a:xfrm>
            <a:off x="4648200" y="19812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Prostitute from the outskirts of the Empire. </a:t>
            </a:r>
            <a:endParaRPr b="1"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lnSpc>
                <a:spcPct val="90000"/>
              </a:lnSpc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Very powerful and persuasive woman</a:t>
            </a:r>
            <a:endParaRPr b="1"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lnSpc>
                <a:spcPct val="90000"/>
              </a:lnSpc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Died young, before Justinian</a:t>
            </a:r>
          </a:p>
        </p:txBody>
      </p:sp>
      <p:pic>
        <p:nvPicPr>
          <p:cNvPr id="44" name="Theodor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1754" y="1981200"/>
            <a:ext cx="2698092" cy="411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0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6000">
                <a:solidFill>
                  <a:srgbClr val="2389F4"/>
                </a:solidFill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  <a:uFill>
                  <a:solidFill>
                    <a:srgbClr val="2389F4"/>
                  </a:solidFill>
                </a:uFill>
              </a:rPr>
              <a:t>Orthodoxy 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xfrm>
            <a:off x="685800" y="19812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The Eastern Church was rooted in Orthodox Christianity. </a:t>
            </a:r>
            <a:endParaRPr b="1"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Hagia Sophia</a:t>
            </a:r>
          </a:p>
        </p:txBody>
      </p:sp>
      <p:pic>
        <p:nvPicPr>
          <p:cNvPr id="48" name="hagia_sophia_interio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200" y="2666497"/>
            <a:ext cx="3810000" cy="27442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0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6000">
                <a:solidFill>
                  <a:srgbClr val="2389F4"/>
                </a:solidFill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  <a:uFill>
                  <a:solidFill>
                    <a:srgbClr val="2389F4"/>
                  </a:solidFill>
                </a:uFill>
              </a:rPr>
              <a:t>The Conquests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b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Justinian attempted to restore the Roman Empire to what it was in Antiquity. </a:t>
            </a:r>
            <a:endParaRPr b="1" sz="36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b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Belisarius: Chief Soldier goes on a series of expeditions to re-conquer Roman territory. 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xfrm>
            <a:off x="4648200" y="19812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>
              <a:buClr>
                <a:srgbClr val="FFFFFF"/>
              </a:buClr>
              <a:buFont typeface="Times Roman"/>
              <a:defRPr sz="2800"/>
            </a:pPr>
          </a:p>
        </p:txBody>
      </p:sp>
      <p:pic>
        <p:nvPicPr>
          <p:cNvPr id="55" name="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329738" cy="73167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0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6000">
                <a:solidFill>
                  <a:srgbClr val="2389F4"/>
                </a:solidFill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  <a:uFill>
                  <a:solidFill>
                    <a:srgbClr val="2389F4"/>
                  </a:solidFill>
                </a:uFill>
              </a:rPr>
              <a:t>The Rise of Islam 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The Prophet Muhammad 570-632</a:t>
            </a:r>
            <a:endParaRPr sz="32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Received a calling in the desert in 610.</a:t>
            </a:r>
            <a:endParaRPr sz="32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Islam: s</a:t>
            </a:r>
            <a:r>
              <a: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ubmission to Allah </a:t>
            </a:r>
            <a:endParaRPr sz="32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Muslim: </a:t>
            </a:r>
            <a:r>
              <a:rPr i="1"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one who submits</a:t>
            </a:r>
            <a:endParaRPr i="1" sz="32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 marL="426402" indent="-385762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i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Hegira </a:t>
            </a: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- 622 Muhammad retreats to Medina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Muslim_Conquest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66543" y="2336800"/>
            <a:ext cx="4292959" cy="3810000"/>
          </a:xfrm>
          <a:prstGeom prst="rect">
            <a:avLst/>
          </a:prstGeom>
          <a:ln>
            <a:round/>
          </a:ln>
        </p:spPr>
      </p:pic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0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6000">
                <a:solidFill>
                  <a:srgbClr val="2389F4"/>
                </a:solidFill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  <a:uFill>
                  <a:solidFill>
                    <a:srgbClr val="2389F4"/>
                  </a:solidFill>
                </a:uFill>
              </a:rPr>
              <a:t>Islam Expands 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xfrm>
            <a:off x="685800" y="19812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 marL="383539" indent="-342899">
              <a:lnSpc>
                <a:spcPct val="90000"/>
              </a:lnSpc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endParaRPr sz="29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 marL="383539" indent="-342899">
              <a:lnSpc>
                <a:spcPct val="90000"/>
              </a:lnSpc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sz="29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630 Muhammad returned to Mecca with 10,000 followers.</a:t>
            </a:r>
            <a:endParaRPr sz="29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 marL="383539" indent="-342899">
              <a:lnSpc>
                <a:spcPct val="90000"/>
              </a:lnSpc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sz="29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Muhammad quickly converted Arabia. </a:t>
            </a:r>
            <a:endParaRPr sz="29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 marL="383539" indent="-342899">
              <a:lnSpc>
                <a:spcPct val="90000"/>
              </a:lnSpc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sz="29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Islam unified Arab culture by force. </a:t>
            </a:r>
            <a:endParaRPr sz="29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0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6000">
                <a:solidFill>
                  <a:srgbClr val="2389F4"/>
                </a:solidFill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  <a:uFill>
                  <a:solidFill>
                    <a:srgbClr val="2389F4"/>
                  </a:solidFill>
                </a:uFill>
              </a:rPr>
              <a:t>Mecca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xfrm>
            <a:off x="4965700" y="18415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The black stone or the Ka’aba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When Muhammad returned he destroyed the Bedouin idols and converted the city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Muhammad died in 632. </a:t>
            </a:r>
          </a:p>
        </p:txBody>
      </p:sp>
      <p:pic>
        <p:nvPicPr>
          <p:cNvPr id="66" name="61345-004-1BAE9C8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9800" y="2347820"/>
            <a:ext cx="3810000" cy="26957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2389F4"/>
                </a:solidFill>
                <a:uFill>
                  <a:solidFill>
                    <a:srgbClr val="2389F4"/>
                  </a:solidFill>
                </a:uFill>
              </a:rPr>
              <a:t>Five Pillars of Islam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564444" indent="-564444"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i="1" sz="3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Shahadah/Faith </a:t>
            </a:r>
            <a:r>
              <a:rPr sz="3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- There is no God but Allah</a:t>
            </a:r>
            <a:endParaRPr sz="30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 marL="564444" indent="-564444"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i="1" sz="3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Salat/Prayer</a:t>
            </a:r>
            <a:r>
              <a:rPr sz="3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- Five times a day must face Mecca. </a:t>
            </a:r>
            <a:endParaRPr sz="30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 marL="564444" indent="-564444"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i="1" sz="3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Zakat/Alms</a:t>
            </a:r>
            <a:r>
              <a:rPr sz="3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- Religious tax to protect the poor.</a:t>
            </a:r>
            <a:endParaRPr sz="30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 marL="564444" indent="-564444"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i="1" sz="3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Sawm/Fasting </a:t>
            </a:r>
            <a:r>
              <a:rPr sz="3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- During the month of Ramadan fast between dawn and sunset. </a:t>
            </a:r>
            <a:endParaRPr sz="30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 marL="529166" indent="-529166">
              <a:buAutoNum type="arabicPeriod" startAt="5"/>
              <a:defRPr sz="1800">
                <a:solidFill>
                  <a:srgbClr val="000000"/>
                </a:solidFill>
                <a:uFillTx/>
              </a:defRPr>
            </a:pPr>
            <a:r>
              <a:rPr i="1" sz="3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Hajj/Pilgrimage</a:t>
            </a:r>
            <a:r>
              <a:rPr sz="3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- to Mecca once in their lifeti</a:t>
            </a:r>
            <a:r>
              <a: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me. </a:t>
            </a:r>
          </a:p>
        </p:txBody>
      </p:sp>
      <p:pic>
        <p:nvPicPr>
          <p:cNvPr id="70" name="image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3068" y="709528"/>
            <a:ext cx="874331" cy="943144"/>
          </a:xfrm>
          <a:prstGeom prst="rect">
            <a:avLst/>
          </a:prstGeom>
          <a:ln>
            <a:round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Large_Kora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24500" y="1511300"/>
            <a:ext cx="2887149" cy="4483100"/>
          </a:xfrm>
          <a:prstGeom prst="rect">
            <a:avLst/>
          </a:prstGeom>
          <a:ln>
            <a:round/>
          </a:ln>
        </p:spPr>
      </p:pic>
      <p:sp>
        <p:nvSpPr>
          <p:cNvPr id="73" name="Shape 73"/>
          <p:cNvSpPr/>
          <p:nvPr>
            <p:ph type="title"/>
          </p:nvPr>
        </p:nvSpPr>
        <p:spPr>
          <a:xfrm>
            <a:off x="685800" y="-304800"/>
            <a:ext cx="7772400" cy="1600200"/>
          </a:xfrm>
          <a:prstGeom prst="rect">
            <a:avLst/>
          </a:prstGeom>
        </p:spPr>
        <p:txBody>
          <a:bodyPr/>
          <a:lstStyle>
            <a:lvl1pPr>
              <a:defRPr b="1" sz="55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5500">
                <a:solidFill>
                  <a:srgbClr val="2389F4"/>
                </a:solidFill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  <a:uFill>
                  <a:solidFill>
                    <a:srgbClr val="2389F4"/>
                  </a:solidFill>
                </a:uFill>
              </a:rPr>
              <a:t>Muslim Civilization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xfrm>
            <a:off x="1168400" y="1511300"/>
            <a:ext cx="3810000" cy="4483100"/>
          </a:xfrm>
          <a:prstGeom prst="rect">
            <a:avLst/>
          </a:prstGeom>
        </p:spPr>
        <p:txBody>
          <a:bodyPr/>
          <a:lstStyle/>
          <a:p>
            <a:pPr lvl="0" marL="383539" indent="-342899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i="1"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Koran </a:t>
            </a: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- Holy Word of Allah 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 marL="383539" indent="-342899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i="1"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Sunna</a:t>
            </a: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 - models of life based on Muhammad. 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 marL="383539" indent="-342899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i="1"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Hadith</a:t>
            </a: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 - sayings of the prophet Muhammad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 marL="340677" indent="-300037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i="1"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Sharia -</a:t>
            </a: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 system of law that regulates family life, moral conduct, and</a:t>
            </a: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 </a:t>
            </a: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community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2389F4"/>
                </a:solidFill>
                <a:uFill>
                  <a:solidFill>
                    <a:srgbClr val="2389F4"/>
                  </a:solidFill>
                </a:uFill>
              </a:rPr>
              <a:t>  Civilization ???</a:t>
            </a:r>
          </a:p>
        </p:txBody>
      </p:sp>
      <p:pic>
        <p:nvPicPr>
          <p:cNvPr id="16" name="goth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2200" y="2157015"/>
            <a:ext cx="4419600" cy="3454401"/>
          </a:xfrm>
          <a:prstGeom prst="rect">
            <a:avLst/>
          </a:prstGeom>
          <a:ln>
            <a:round/>
          </a:ln>
        </p:spPr>
      </p:pic>
      <p:pic>
        <p:nvPicPr>
          <p:cNvPr id="17" name="3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6100" y="1529903"/>
            <a:ext cx="8051800" cy="5854701"/>
          </a:xfrm>
          <a:prstGeom prst="rect">
            <a:avLst/>
          </a:prstGeom>
          <a:ln>
            <a:round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" grpId="1"/>
      <p:bldP build="whole" bldLvl="1" animBg="1" rev="0" advAuto="0" spid="17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058275" cy="7045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8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4800">
                <a:solidFill>
                  <a:srgbClr val="2389F4"/>
                </a:solidFill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  <a:uFill>
                  <a:solidFill>
                    <a:srgbClr val="2389F4"/>
                  </a:solidFill>
                </a:uFill>
              </a:rPr>
              <a:t>The Birth of Western Europe</a:t>
            </a:r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26402" indent="-385762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b="1" i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Pirenne Thesis: </a:t>
            </a:r>
            <a:r>
              <a:rPr b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Exams Egyptian papyri to see what was being imported and exported into the West</a:t>
            </a:r>
            <a:endParaRPr b="1" sz="36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b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Islamic invasion differed from Barbarians…no mixing of culture</a:t>
            </a:r>
            <a:endParaRPr b="1" sz="36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b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Marginalization of Western Europe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0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4000">
                <a:solidFill>
                  <a:srgbClr val="2389F4"/>
                </a:solidFill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  <a:uFill>
                  <a:solidFill>
                    <a:srgbClr val="2389F4"/>
                  </a:solidFill>
                </a:uFill>
              </a:rPr>
              <a:t>The Uniqueness of Gaul</a:t>
            </a:r>
          </a:p>
        </p:txBody>
      </p:sp>
      <p:sp>
        <p:nvSpPr>
          <p:cNvPr id="82" name="Shape 8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b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400s AD - Franks take over Gaul</a:t>
            </a:r>
            <a:endParaRPr b="1" sz="36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b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486 AD - United under Clovis I </a:t>
            </a:r>
            <a:endParaRPr b="1" sz="36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b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486-751 AD - Merovingian Dynasty</a:t>
            </a:r>
            <a:endParaRPr b="1" sz="36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b="1" i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Gregory of Tours - The History of the Franks 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0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6000">
                <a:solidFill>
                  <a:srgbClr val="2389F4"/>
                </a:solidFill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  <a:uFill>
                  <a:solidFill>
                    <a:srgbClr val="2389F4"/>
                  </a:solidFill>
                </a:uFill>
              </a:rPr>
              <a:t>Merovingian Gaul</a:t>
            </a:r>
          </a:p>
        </p:txBody>
      </p:sp>
      <p:sp>
        <p:nvSpPr>
          <p:cNvPr id="85" name="Shape 85"/>
          <p:cNvSpPr/>
          <p:nvPr>
            <p:ph type="body" idx="1"/>
          </p:nvPr>
        </p:nvSpPr>
        <p:spPr>
          <a:xfrm>
            <a:off x="685800" y="19812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Clovis: 466-511</a:t>
            </a:r>
            <a:endParaRPr b="1"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lnSpc>
                <a:spcPct val="90000"/>
              </a:lnSpc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United the Franks - </a:t>
            </a:r>
            <a:r>
              <a:rPr b="1" i="1"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Battle of Tolbiac</a:t>
            </a:r>
            <a:r>
              <a:rPr b="1"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 </a:t>
            </a:r>
            <a:endParaRPr b="1"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lnSpc>
                <a:spcPct val="90000"/>
              </a:lnSpc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Strength and Vitality. </a:t>
            </a:r>
            <a:endParaRPr b="1"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lnSpc>
                <a:spcPct val="90000"/>
              </a:lnSpc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Epic Quality </a:t>
            </a:r>
            <a:endParaRPr b="1"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lnSpc>
                <a:spcPct val="90000"/>
              </a:lnSpc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Civilization  Process</a:t>
            </a:r>
          </a:p>
        </p:txBody>
      </p:sp>
      <p:pic>
        <p:nvPicPr>
          <p:cNvPr id="86" name="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84700" y="2260600"/>
            <a:ext cx="3810000" cy="3290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0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6000">
                <a:solidFill>
                  <a:srgbClr val="2389F4"/>
                </a:solidFill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  <a:uFill>
                  <a:solidFill>
                    <a:srgbClr val="2389F4"/>
                  </a:solidFill>
                </a:uFill>
              </a:rPr>
              <a:t>The Kingdom</a:t>
            </a:r>
          </a:p>
        </p:txBody>
      </p:sp>
      <p:sp>
        <p:nvSpPr>
          <p:cNvPr id="89" name="Shape 89"/>
          <p:cNvSpPr/>
          <p:nvPr>
            <p:ph type="body" idx="1"/>
          </p:nvPr>
        </p:nvSpPr>
        <p:spPr>
          <a:xfrm>
            <a:off x="4648200" y="19812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Signs of Civilization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Develop a method of writing --Merovingian minuscule. 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i="1"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Salic Law </a:t>
            </a:r>
            <a:endParaRPr i="1"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Cities - still small</a:t>
            </a:r>
          </a:p>
        </p:txBody>
      </p:sp>
      <p:pic>
        <p:nvPicPr>
          <p:cNvPr id="90" name="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2895600"/>
            <a:ext cx="4095750" cy="1617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54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5400">
                <a:solidFill>
                  <a:srgbClr val="2389F4"/>
                </a:solidFill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  <a:uFill>
                  <a:solidFill>
                    <a:srgbClr val="2389F4"/>
                  </a:solidFill>
                </a:uFill>
              </a:rPr>
              <a:t>Charles Martel: 736-751 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xfrm>
            <a:off x="685800" y="19812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Mayor of the Palace </a:t>
            </a:r>
            <a:endParaRPr b="1"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lnSpc>
                <a:spcPct val="90000"/>
              </a:lnSpc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The “Hammer” defeats Muslims. </a:t>
            </a:r>
            <a:endParaRPr b="1"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lnSpc>
                <a:spcPct val="90000"/>
              </a:lnSpc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Pepin the Short - Charles’ son</a:t>
            </a:r>
            <a:endParaRPr b="1"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lnSpc>
                <a:spcPct val="90000"/>
              </a:lnSpc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b="1" i="1"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Carolingian Dynasty </a:t>
            </a:r>
          </a:p>
        </p:txBody>
      </p:sp>
      <p:pic>
        <p:nvPicPr>
          <p:cNvPr id="94" name="charles-martel-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64584" y="1981200"/>
            <a:ext cx="3377232" cy="411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pPr lvl="0">
              <a:defRPr i="0" sz="1800">
                <a:solidFill>
                  <a:srgbClr val="000000"/>
                </a:solidFill>
                <a:uFillTx/>
              </a:defRPr>
            </a:pPr>
            <a:r>
              <a:rPr i="1" sz="4400">
                <a:solidFill>
                  <a:srgbClr val="2389F4"/>
                </a:solidFill>
                <a:uFill>
                  <a:solidFill>
                    <a:srgbClr val="2389F4"/>
                  </a:solidFill>
                </a:uFill>
              </a:rPr>
              <a:t>Donation of Pepin </a:t>
            </a:r>
          </a:p>
        </p:txBody>
      </p:sp>
      <p:sp>
        <p:nvSpPr>
          <p:cNvPr id="97" name="Shape 97"/>
          <p:cNvSpPr/>
          <p:nvPr>
            <p:ph type="body" idx="1"/>
          </p:nvPr>
        </p:nvSpPr>
        <p:spPr>
          <a:xfrm>
            <a:off x="5499100" y="1676151"/>
            <a:ext cx="3093195" cy="4572249"/>
          </a:xfrm>
          <a:prstGeom prst="rect">
            <a:avLst/>
          </a:prstGeom>
        </p:spPr>
        <p:txBody>
          <a:bodyPr/>
          <a:lstStyle/>
          <a:p>
            <a:pPr lvl="0" marL="383539" indent="-342899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751, Pope Zachary petitioned Pepin for aid against Lombards. </a:t>
            </a:r>
            <a:endParaRPr sz="28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 marL="383539" indent="-342899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754 - Pepin was anointed King of the Franks by Pope Stephan II</a:t>
            </a:r>
          </a:p>
        </p:txBody>
      </p:sp>
      <p:pic>
        <p:nvPicPr>
          <p:cNvPr id="98" name="La_donacion_de_Pipino_el_Breve_al_Papa_Esteban_II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3081" y="1703694"/>
            <a:ext cx="4430772" cy="4268878"/>
          </a:xfrm>
          <a:prstGeom prst="rect">
            <a:avLst/>
          </a:prstGeom>
          <a:ln>
            <a:round/>
          </a:ln>
        </p:spPr>
      </p:pic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54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5400">
                <a:solidFill>
                  <a:srgbClr val="2389F4"/>
                </a:solidFill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  <a:uFill>
                  <a:solidFill>
                    <a:srgbClr val="2389F4"/>
                  </a:solidFill>
                </a:uFill>
              </a:rPr>
              <a:t>Charlemagne: 768-814</a:t>
            </a:r>
          </a:p>
        </p:txBody>
      </p:sp>
      <p:sp>
        <p:nvSpPr>
          <p:cNvPr id="101" name="Shape 101"/>
          <p:cNvSpPr/>
          <p:nvPr>
            <p:ph type="body" idx="1"/>
          </p:nvPr>
        </p:nvSpPr>
        <p:spPr>
          <a:xfrm>
            <a:off x="1117600" y="18415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Defeats the Saxons, Lombards, Avars, and Saracens.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lnSpc>
                <a:spcPct val="90000"/>
              </a:lnSpc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Builds a city and palace in Aachen. 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lnSpc>
                <a:spcPct val="90000"/>
              </a:lnSpc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i="1"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Einhard</a:t>
            </a: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 - personal historian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lnSpc>
                <a:spcPct val="90000"/>
              </a:lnSpc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Encourages scholarship - </a:t>
            </a:r>
            <a:r>
              <a:rPr i="1"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Alcuin</a:t>
            </a:r>
          </a:p>
        </p:txBody>
      </p:sp>
      <p:pic>
        <p:nvPicPr>
          <p:cNvPr id="102" name="charlemagn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0988" y="1930400"/>
            <a:ext cx="3267624" cy="411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54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5400">
                <a:solidFill>
                  <a:srgbClr val="2389F4"/>
                </a:solidFill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  <a:uFill>
                  <a:solidFill>
                    <a:srgbClr val="2389F4"/>
                  </a:solidFill>
                </a:uFill>
              </a:rPr>
              <a:t>Carolingian Renaissance</a:t>
            </a:r>
          </a:p>
        </p:txBody>
      </p:sp>
      <p:pic>
        <p:nvPicPr>
          <p:cNvPr id="105" name="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5200" y="1905000"/>
            <a:ext cx="3810000" cy="411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>
            <p:ph type="body" idx="1"/>
          </p:nvPr>
        </p:nvSpPr>
        <p:spPr>
          <a:xfrm>
            <a:off x="4953000" y="18415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Significant change in minuscule 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More refined culture - Christian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Court &amp; Estate System 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Counts and Cities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1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i="1"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Missi Dominici</a:t>
            </a:r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2389F4"/>
                </a:solidFill>
                <a:uFill>
                  <a:solidFill>
                    <a:srgbClr val="2389F4"/>
                  </a:solidFill>
                </a:uFill>
              </a:rPr>
              <a:t>The New Rome</a:t>
            </a:r>
          </a:p>
        </p:txBody>
      </p:sp>
      <p:sp>
        <p:nvSpPr>
          <p:cNvPr id="109" name="Shape 10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726-787: Iconoclast Controversy sweeps through the Byzantine Empire.</a:t>
            </a:r>
            <a:endParaRPr sz="32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797: Irene of Athens brutally kills her son Constantine VI and assumes the role of Emperor. </a:t>
            </a:r>
            <a:endParaRPr sz="32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799-800: Internal factions in Rome attempted to depose Pope Leo III. 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2389F4"/>
                </a:solidFill>
                <a:uFill>
                  <a:solidFill>
                    <a:srgbClr val="2389F4"/>
                  </a:solidFill>
                </a:uFill>
              </a:rPr>
              <a:t>Aspects of Civilization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4386361" y="1917700"/>
            <a:ext cx="4275039" cy="4876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endParaRPr sz="32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Language: Written and Spoken </a:t>
            </a:r>
            <a:endParaRPr sz="32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System of Law and Justice </a:t>
            </a:r>
            <a:endParaRPr sz="32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Cities/State/Government</a:t>
            </a:r>
          </a:p>
        </p:txBody>
      </p:sp>
      <p:pic>
        <p:nvPicPr>
          <p:cNvPr id="2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9792" y="2828718"/>
            <a:ext cx="3572666" cy="2381778"/>
          </a:xfrm>
          <a:prstGeom prst="rect">
            <a:avLst/>
          </a:prstGeom>
          <a:ln>
            <a:round/>
          </a:ln>
        </p:spPr>
      </p:pic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0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6000">
                <a:solidFill>
                  <a:srgbClr val="2389F4"/>
                </a:solidFill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  <a:uFill>
                  <a:solidFill>
                    <a:srgbClr val="2389F4"/>
                  </a:solidFill>
                </a:uFill>
              </a:rPr>
              <a:t>Holy Roman Empire</a:t>
            </a:r>
          </a:p>
        </p:txBody>
      </p:sp>
      <p:sp>
        <p:nvSpPr>
          <p:cNvPr id="112" name="Shape 112"/>
          <p:cNvSpPr/>
          <p:nvPr>
            <p:ph type="body" idx="1"/>
          </p:nvPr>
        </p:nvSpPr>
        <p:spPr>
          <a:xfrm>
            <a:off x="4648200" y="19812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Christmas Day 800</a:t>
            </a:r>
            <a:endParaRPr b="1"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Leo III crowns Charlemagne</a:t>
            </a:r>
            <a:endParaRPr b="1"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Holy Roman Emperor </a:t>
            </a:r>
            <a:endParaRPr b="1"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Church / State </a:t>
            </a:r>
          </a:p>
        </p:txBody>
      </p:sp>
      <p:pic>
        <p:nvPicPr>
          <p:cNvPr id="113" name="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1537" y="1981200"/>
            <a:ext cx="3436938" cy="411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36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3600">
                <a:solidFill>
                  <a:srgbClr val="2389F4"/>
                </a:solidFill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  <a:uFill>
                  <a:solidFill>
                    <a:srgbClr val="2389F4"/>
                  </a:solidFill>
                </a:uFill>
              </a:rPr>
              <a:t>Development of Western Europe</a:t>
            </a:r>
          </a:p>
        </p:txBody>
      </p:sp>
      <p:sp>
        <p:nvSpPr>
          <p:cNvPr id="116" name="Shape 11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26402" indent="-385762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b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Henri Pirenne: </a:t>
            </a:r>
            <a:r>
              <a:rPr b="1" i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Muhammad and Charlemagne. </a:t>
            </a:r>
            <a:endParaRPr b="1" i="1" sz="36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buClr>
                <a:srgbClr val="FFFFFF"/>
              </a:buClr>
              <a:buSzTx/>
              <a:buFont typeface="Helvetica"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"Without Islam, the Frankish Empire would have probably never existed, and Charlemagne, without Muhammad, would be inconceivable”.</a:t>
            </a:r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0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6000">
                <a:solidFill>
                  <a:srgbClr val="2389F4"/>
                </a:solidFill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  <a:uFill>
                  <a:solidFill>
                    <a:srgbClr val="2389F4"/>
                  </a:solidFill>
                </a:uFill>
              </a:rPr>
              <a:t>The Father of Europe</a:t>
            </a:r>
          </a:p>
        </p:txBody>
      </p:sp>
      <p:sp>
        <p:nvSpPr>
          <p:cNvPr id="119" name="Shape 1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Charlemagne’s nickname at court was </a:t>
            </a:r>
            <a:r>
              <a: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David . </a:t>
            </a:r>
            <a:r>
              <a: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Why is this significant?</a:t>
            </a:r>
            <a:endParaRPr sz="32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>
              <a:lnSpc>
                <a:spcPct val="90000"/>
              </a:lnSpc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According to Christopher Dawson w</a:t>
            </a: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hy did Pope Leo III so willingly crown Charlemagne? 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lnSpc>
                <a:spcPct val="90000"/>
              </a:lnSpc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What event does Charlemagne’s rule allude to?</a:t>
            </a:r>
          </a:p>
        </p:txBody>
      </p: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2389F4"/>
                </a:solidFill>
                <a:uFill>
                  <a:solidFill>
                    <a:srgbClr val="2389F4"/>
                  </a:solidFill>
                </a:uFill>
              </a:rPr>
              <a:t>Next Week</a:t>
            </a:r>
          </a:p>
        </p:txBody>
      </p:sp>
      <p:sp>
        <p:nvSpPr>
          <p:cNvPr id="122" name="Shape 12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Explain feudalism and how it contributed to the making of Europe during the Middle Ages.</a:t>
            </a:r>
            <a:endParaRPr sz="32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Discuss the importance of theNorman Conquest of England. </a:t>
            </a:r>
            <a:endParaRPr sz="32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Describe the power struggle between Pope Gregory VII and Emperor Henry IV of Germany. 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0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6000">
                <a:solidFill>
                  <a:srgbClr val="2389F4"/>
                </a:solidFill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  <a:uFill>
                  <a:solidFill>
                    <a:srgbClr val="2389F4"/>
                  </a:solidFill>
                </a:uFill>
              </a:rPr>
              <a:t>The Early Middle Ages</a:t>
            </a:r>
          </a:p>
        </p:txBody>
      </p:sp>
      <p:sp>
        <p:nvSpPr>
          <p:cNvPr id="24" name="Shape 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b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This period can be seen as an overlap of epochs. </a:t>
            </a:r>
            <a:endParaRPr b="1" sz="36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lnSpc>
                <a:spcPct val="90000"/>
              </a:lnSpc>
              <a:buClr>
                <a:srgbClr val="FFFFFF"/>
              </a:buClr>
              <a:buSzTx/>
              <a:buFont typeface="Times Roman"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b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	</a:t>
            </a:r>
            <a:r>
              <a:rPr b="1" i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1. Late Antiquity: 150-750 AD</a:t>
            </a:r>
            <a:endParaRPr b="1" i="1" sz="36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lnSpc>
                <a:spcPct val="90000"/>
              </a:lnSpc>
              <a:buClr>
                <a:srgbClr val="FFFFFF"/>
              </a:buClr>
              <a:buSzTx/>
              <a:buFont typeface="Times Roman"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b="1" i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	2. Middle Ages: 476- 1500 AD</a:t>
            </a:r>
            <a:r>
              <a:rPr b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 </a:t>
            </a:r>
            <a:endParaRPr b="1" sz="36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lnSpc>
                <a:spcPct val="90000"/>
              </a:lnSpc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b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The development saw the Birth of Western European Society &amp; Culture.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0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6000">
                <a:solidFill>
                  <a:srgbClr val="2389F4"/>
                </a:solidFill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  <a:uFill>
                  <a:solidFill>
                    <a:srgbClr val="2389F4"/>
                  </a:solidFill>
                </a:uFill>
              </a:rPr>
              <a:t>The Byzantine Empire</a:t>
            </a:r>
          </a:p>
        </p:txBody>
      </p:sp>
      <p:sp>
        <p:nvSpPr>
          <p:cNvPr id="27" name="Shape 2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b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The Roman Empire continued in the East. </a:t>
            </a:r>
            <a:endParaRPr b="1" sz="36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b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324 - 1453 AD </a:t>
            </a:r>
            <a:endParaRPr b="1" sz="36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b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The crossroads between Asia &amp; Europe. Constantinople became an epicenter of culture. 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1015ddb27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9203" y="457200"/>
            <a:ext cx="5743694" cy="594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0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6000">
                <a:solidFill>
                  <a:srgbClr val="2389F4"/>
                </a:solidFill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  <a:uFill>
                  <a:solidFill>
                    <a:srgbClr val="2389F4"/>
                  </a:solidFill>
                </a:uFill>
              </a:rPr>
              <a:t>Justinian: 527-565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Clr>
                <a:srgbClr val="FFFFFF"/>
              </a:buClr>
              <a:buFont typeface="Times Roman"/>
              <a:defRPr sz="1800">
                <a:solidFill>
                  <a:srgbClr val="000000"/>
                </a:solidFill>
                <a:uFillTx/>
              </a:defRPr>
            </a:pPr>
            <a:r>
              <a:rPr b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One of the greats among Byzantine Emperors.  </a:t>
            </a:r>
            <a:endParaRPr b="1" sz="36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buClr>
                <a:srgbClr val="FFFFFF"/>
              </a:buClr>
              <a:buSzTx/>
              <a:buFont typeface="Times Roman"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b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		1. Revised Roman Law: </a:t>
            </a:r>
            <a:r>
              <a:rPr b="1" i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CJC</a:t>
            </a:r>
            <a:endParaRPr b="1" i="1" sz="36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buClr>
                <a:srgbClr val="FFFFFF"/>
              </a:buClr>
              <a:buSzTx/>
              <a:buFont typeface="Times Roman"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b="1" i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		</a:t>
            </a:r>
            <a:r>
              <a:rPr b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2. Builds the </a:t>
            </a:r>
            <a:r>
              <a:rPr b="1" i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Hagia Sophia</a:t>
            </a:r>
            <a:endParaRPr b="1" i="1" sz="36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buClr>
                <a:srgbClr val="FFFFFF"/>
              </a:buClr>
              <a:buSzTx/>
              <a:buFont typeface="Times Roman"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b="1" i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		</a:t>
            </a:r>
            <a:r>
              <a:rPr b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3. Married Theodora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Justinian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8163" y="609600"/>
            <a:ext cx="3407674" cy="548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0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6000">
                <a:solidFill>
                  <a:srgbClr val="2389F4"/>
                </a:solidFill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  <a:uFill>
                  <a:solidFill>
                    <a:srgbClr val="2389F4"/>
                  </a:solidFill>
                </a:uFill>
              </a:rPr>
              <a:t>The Recruiter 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726440" indent="-685800">
              <a:lnSpc>
                <a:spcPct val="90000"/>
              </a:lnSpc>
              <a:buClr>
                <a:srgbClr val="FFFFFF"/>
              </a:buClr>
              <a:buFont typeface="Times Roman"/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b="1" i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Theodora: </a:t>
            </a:r>
            <a:r>
              <a:rPr b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helped his career prosper immensely. </a:t>
            </a:r>
            <a:endParaRPr b="1" sz="36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 marL="726440" indent="-685800">
              <a:lnSpc>
                <a:spcPct val="90000"/>
              </a:lnSpc>
              <a:buClr>
                <a:srgbClr val="FFFFFF"/>
              </a:buClr>
              <a:buFont typeface="Times Roman"/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b="1" i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Tribonian: </a:t>
            </a:r>
            <a:r>
              <a:rPr b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the great lawyer </a:t>
            </a:r>
            <a:endParaRPr b="1" sz="36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 marL="726440" indent="-685800">
              <a:lnSpc>
                <a:spcPct val="90000"/>
              </a:lnSpc>
              <a:buClr>
                <a:srgbClr val="FFFFFF"/>
              </a:buClr>
              <a:buFont typeface="Times Roman"/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b="1" i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Belisarius: </a:t>
            </a:r>
            <a:r>
              <a:rPr b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the successful warrior</a:t>
            </a:r>
            <a:endParaRPr b="1" sz="36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 marL="726440" indent="-685800">
              <a:lnSpc>
                <a:spcPct val="90000"/>
              </a:lnSpc>
              <a:buClr>
                <a:srgbClr val="FFFFFF"/>
              </a:buClr>
              <a:buFont typeface="Times Roman"/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b="1" i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John the Cappadocian: </a:t>
            </a:r>
            <a:r>
              <a:rPr b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uFill>
                  <a:solidFill>
                    <a:srgbClr val="FFFFFF"/>
                  </a:solidFill>
                </a:uFill>
              </a:rPr>
              <a:t>the shrewd banker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8AA"/>
        </a:solidFill>
        <a:ln w="9525" cap="flat">
          <a:solidFill>
            <a:srgbClr val="FFFFFF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>
              <a:solidFill>
                <a:srgbClr val="FFFFFF"/>
              </a:solidFill>
            </a:uFill>
            <a:latin typeface="+mn-lt"/>
            <a:ea typeface="+mn-ea"/>
            <a:cs typeface="+mn-cs"/>
            <a:sym typeface="Times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FFFFFF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>
              <a:solidFill>
                <a:srgbClr val="FFFFFF"/>
              </a:solidFill>
            </a:uFill>
            <a:latin typeface="+mn-lt"/>
            <a:ea typeface="+mn-ea"/>
            <a:cs typeface="+mn-cs"/>
            <a:sym typeface="Times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8AA"/>
        </a:solidFill>
        <a:ln w="9525" cap="flat">
          <a:solidFill>
            <a:srgbClr val="FFFFFF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>
              <a:solidFill>
                <a:srgbClr val="FFFFFF"/>
              </a:solidFill>
            </a:uFill>
            <a:latin typeface="+mn-lt"/>
            <a:ea typeface="+mn-ea"/>
            <a:cs typeface="+mn-cs"/>
            <a:sym typeface="Times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FFFFFF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>
              <a:solidFill>
                <a:srgbClr val="FFFFFF"/>
              </a:solidFill>
            </a:uFill>
            <a:latin typeface="+mn-lt"/>
            <a:ea typeface="+mn-ea"/>
            <a:cs typeface="+mn-cs"/>
            <a:sym typeface="Times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