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 b="def" i="def"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/>
          <p:nvPr>
            <p:ph type="pic" sz="half" idx="13"/>
          </p:nvPr>
        </p:nvSpPr>
        <p:spPr>
          <a:xfrm>
            <a:off x="6502400" y="4879052"/>
            <a:ext cx="6502400" cy="4876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Image"/>
          <p:cNvSpPr/>
          <p:nvPr>
            <p:ph type="pic" sz="half" idx="14"/>
          </p:nvPr>
        </p:nvSpPr>
        <p:spPr>
          <a:xfrm>
            <a:off x="6502400" y="0"/>
            <a:ext cx="6502400" cy="4876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Image"/>
          <p:cNvSpPr/>
          <p:nvPr>
            <p:ph type="pic" idx="15"/>
          </p:nvPr>
        </p:nvSpPr>
        <p:spPr>
          <a:xfrm>
            <a:off x="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4" name="“Type a quote here.”"/>
          <p:cNvSpPr txBox="1"/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–Johnny Appleseed"/>
          <p:cNvSpPr txBox="1"/>
          <p:nvPr>
            <p:ph type="body" sz="quarter" idx="13"/>
          </p:nvPr>
        </p:nvSpPr>
        <p:spPr>
          <a:xfrm>
            <a:off x="1270000" y="29591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13" name="“Type a quote here.”"/>
          <p:cNvSpPr txBox="1"/>
          <p:nvPr>
            <p:ph type="body" sz="quarter" idx="14"/>
          </p:nvPr>
        </p:nvSpPr>
        <p:spPr>
          <a:xfrm>
            <a:off x="1270000" y="134620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4" name="Image"/>
          <p:cNvSpPr/>
          <p:nvPr>
            <p:ph type="pic" idx="15"/>
          </p:nvPr>
        </p:nvSpPr>
        <p:spPr>
          <a:xfrm>
            <a:off x="-19050" y="3613150"/>
            <a:ext cx="13004800" cy="613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/>
          <p:nvPr>
            <p:ph type="pic" idx="13"/>
          </p:nvPr>
        </p:nvSpPr>
        <p:spPr>
          <a:xfrm>
            <a:off x="0" y="2717800"/>
            <a:ext cx="13004800" cy="7035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pc="992" sz="6200"/>
            </a:lvl1pPr>
          </a:lstStyle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mage"/>
          <p:cNvSpPr/>
          <p:nvPr>
            <p:ph type="pic" idx="13"/>
          </p:nvPr>
        </p:nvSpPr>
        <p:spPr>
          <a:xfrm>
            <a:off x="6496050" y="635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9" name="Title Text"/>
          <p:cNvSpPr txBox="1"/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Body Level One…"/>
          <p:cNvSpPr txBox="1"/>
          <p:nvPr>
            <p:ph type="body" sz="quarter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age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Title Text"/>
          <p:cNvSpPr txBox="1"/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sz="half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/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897" y="9258300"/>
            <a:ext cx="352045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9398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4097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18796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23495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28194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32893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37592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42291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0219" r="0" b="1021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0" name="Byzantine, Muslim, and Frankish Kingdo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68045">
              <a:defRPr spc="624" sz="3906"/>
            </a:lvl1pPr>
          </a:lstStyle>
          <a:p>
            <a:pPr/>
            <a:r>
              <a:t>Byzantine, Muslim, and Frankish Kingdoms</a:t>
            </a:r>
          </a:p>
        </p:txBody>
      </p:sp>
      <p:sp>
        <p:nvSpPr>
          <p:cNvPr id="141" name="Week 1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pc="372" sz="2328"/>
            </a:lvl1pPr>
          </a:lstStyle>
          <a:p>
            <a:pPr/>
            <a:r>
              <a:t>Week 12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he Recruit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pc="1223" sz="7644">
                <a:effectLst>
                  <a:outerShdw sx="100000" sy="100000" kx="0" ky="0" algn="b" rotWithShape="0" blurRad="11557" dist="34671" dir="2700000">
                    <a:srgbClr val="FFFFFF"/>
                  </a:outerShdw>
                </a:effectLst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The Recruiter </a:t>
            </a:r>
          </a:p>
        </p:txBody>
      </p:sp>
      <p:sp>
        <p:nvSpPr>
          <p:cNvPr id="168" name="Theodora: helped his career prosper immensely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52500" indent="-952500">
              <a:lnSpc>
                <a:spcPct val="90000"/>
              </a:lnSpc>
              <a:buClr>
                <a:srgbClr val="FFFFFF"/>
              </a:buClr>
              <a:buFont typeface="Times"/>
              <a:buAutoNum type="arabicPeriod" startAt="1"/>
            </a:pPr>
            <a:r>
              <a:rPr i="1" sz="5000">
                <a:latin typeface="Times"/>
                <a:ea typeface="Times"/>
                <a:cs typeface="Times"/>
                <a:sym typeface="Times"/>
              </a:rPr>
              <a:t>Theodora: </a:t>
            </a:r>
            <a:r>
              <a:rPr sz="5000">
                <a:latin typeface="Times"/>
                <a:ea typeface="Times"/>
                <a:cs typeface="Times"/>
                <a:sym typeface="Times"/>
              </a:rPr>
              <a:t>helped his career prosper immensely. </a:t>
            </a:r>
            <a:endParaRPr sz="5000">
              <a:latin typeface="Times"/>
              <a:ea typeface="Times"/>
              <a:cs typeface="Times"/>
              <a:sym typeface="Times"/>
            </a:endParaRPr>
          </a:p>
          <a:p>
            <a:pPr marL="952500" indent="-952500">
              <a:lnSpc>
                <a:spcPct val="90000"/>
              </a:lnSpc>
              <a:buClr>
                <a:srgbClr val="FFFFFF"/>
              </a:buClr>
              <a:buFont typeface="Times"/>
              <a:buAutoNum type="arabicPeriod" startAt="1"/>
            </a:pPr>
            <a:r>
              <a:rPr i="1" sz="5000">
                <a:latin typeface="Times"/>
                <a:ea typeface="Times"/>
                <a:cs typeface="Times"/>
                <a:sym typeface="Times"/>
              </a:rPr>
              <a:t>Tribonian: </a:t>
            </a:r>
            <a:r>
              <a:rPr sz="5000">
                <a:latin typeface="Times"/>
                <a:ea typeface="Times"/>
                <a:cs typeface="Times"/>
                <a:sym typeface="Times"/>
              </a:rPr>
              <a:t>the great lawyer </a:t>
            </a:r>
            <a:endParaRPr sz="5000">
              <a:latin typeface="Times"/>
              <a:ea typeface="Times"/>
              <a:cs typeface="Times"/>
              <a:sym typeface="Times"/>
            </a:endParaRPr>
          </a:p>
          <a:p>
            <a:pPr marL="952500" indent="-952500">
              <a:lnSpc>
                <a:spcPct val="90000"/>
              </a:lnSpc>
              <a:buClr>
                <a:srgbClr val="FFFFFF"/>
              </a:buClr>
              <a:buFont typeface="Times"/>
              <a:buAutoNum type="arabicPeriod" startAt="1"/>
            </a:pPr>
            <a:r>
              <a:rPr i="1" sz="5000">
                <a:latin typeface="Times"/>
                <a:ea typeface="Times"/>
                <a:cs typeface="Times"/>
                <a:sym typeface="Times"/>
              </a:rPr>
              <a:t>Belisarius: </a:t>
            </a:r>
            <a:r>
              <a:rPr sz="5000">
                <a:latin typeface="Times"/>
                <a:ea typeface="Times"/>
                <a:cs typeface="Times"/>
                <a:sym typeface="Times"/>
              </a:rPr>
              <a:t>the successful warrior</a:t>
            </a:r>
            <a:endParaRPr sz="5000">
              <a:latin typeface="Times"/>
              <a:ea typeface="Times"/>
              <a:cs typeface="Times"/>
              <a:sym typeface="Times"/>
            </a:endParaRPr>
          </a:p>
          <a:p>
            <a:pPr marL="952500" indent="-952500">
              <a:lnSpc>
                <a:spcPct val="90000"/>
              </a:lnSpc>
              <a:buClr>
                <a:srgbClr val="FFFFFF"/>
              </a:buClr>
              <a:buFont typeface="Times"/>
              <a:buAutoNum type="arabicPeriod" startAt="1"/>
            </a:pPr>
            <a:r>
              <a:rPr i="1" sz="5000">
                <a:latin typeface="Times"/>
                <a:ea typeface="Times"/>
                <a:cs typeface="Times"/>
                <a:sym typeface="Times"/>
              </a:rPr>
              <a:t>John the Cappadocian: </a:t>
            </a:r>
            <a:r>
              <a:rPr sz="5000">
                <a:latin typeface="Times"/>
                <a:ea typeface="Times"/>
                <a:cs typeface="Times"/>
                <a:sym typeface="Times"/>
              </a:rPr>
              <a:t>the shrewd banker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orpus Juris Civil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pc="1088" sz="6804">
                <a:effectLst>
                  <a:outerShdw sx="100000" sy="100000" kx="0" ky="0" algn="b" rotWithShape="0" blurRad="10287" dist="30861" dir="2700000">
                    <a:srgbClr val="FFFFFF"/>
                  </a:outerShdw>
                </a:effectLst>
                <a:latin typeface="Avenir Book Oblique"/>
                <a:ea typeface="Avenir Book Oblique"/>
                <a:cs typeface="Avenir Book Oblique"/>
                <a:sym typeface="Avenir Book Oblique"/>
              </a:defRPr>
            </a:lvl1pPr>
          </a:lstStyle>
          <a:p>
            <a:pPr/>
            <a:r>
              <a:t>Corpus Juris Civilis</a:t>
            </a:r>
          </a:p>
        </p:txBody>
      </p:sp>
      <p:sp>
        <p:nvSpPr>
          <p:cNvPr id="171" name="Justinian’s platform to codify Roman Law in Byzanti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5781" indent="-535781">
              <a:buClr>
                <a:srgbClr val="FFFFFF"/>
              </a:buClr>
              <a:buFont typeface="Times"/>
            </a:pPr>
            <a:r>
              <a:rPr sz="5000">
                <a:latin typeface="Times"/>
                <a:ea typeface="Times"/>
                <a:cs typeface="Times"/>
                <a:sym typeface="Times"/>
              </a:rPr>
              <a:t>Justinian’s platform to codify Roman Law in Byzantium </a:t>
            </a:r>
            <a:endParaRPr sz="5000">
              <a:latin typeface="Times"/>
              <a:ea typeface="Times"/>
              <a:cs typeface="Times"/>
              <a:sym typeface="Times"/>
            </a:endParaRPr>
          </a:p>
          <a:p>
            <a:pPr marL="535781" indent="-535781">
              <a:buClr>
                <a:srgbClr val="FFFFFF"/>
              </a:buClr>
              <a:buFont typeface="Times"/>
            </a:pPr>
            <a:r>
              <a:rPr sz="5000">
                <a:latin typeface="Times"/>
                <a:ea typeface="Times"/>
                <a:cs typeface="Times"/>
                <a:sym typeface="Times"/>
              </a:rPr>
              <a:t>Body of Civil Law – </a:t>
            </a:r>
            <a:r>
              <a:rPr i="1" sz="5000">
                <a:latin typeface="Times"/>
                <a:ea typeface="Times"/>
                <a:cs typeface="Times"/>
                <a:sym typeface="Times"/>
              </a:rPr>
              <a:t>Digest &amp; Codex</a:t>
            </a:r>
            <a:endParaRPr i="1" sz="5000">
              <a:latin typeface="Times"/>
              <a:ea typeface="Times"/>
              <a:cs typeface="Times"/>
              <a:sym typeface="Times"/>
            </a:endParaRPr>
          </a:p>
          <a:p>
            <a:pPr marL="476250" indent="-476250">
              <a:buClr>
                <a:srgbClr val="FFFFFF"/>
              </a:buClr>
              <a:buFont typeface="Times"/>
              <a:defRPr sz="5000"/>
            </a:pPr>
            <a:r>
              <a:t>Attacked Monophysites as a Heresy. </a:t>
            </a:r>
          </a:p>
          <a:p>
            <a:pPr marL="535781" indent="-535781">
              <a:buClr>
                <a:srgbClr val="FFFFFF"/>
              </a:buClr>
              <a:buFont typeface="Times"/>
            </a:pPr>
            <a:r>
              <a:rPr i="1" sz="5000">
                <a:latin typeface="Times"/>
                <a:ea typeface="Times"/>
                <a:cs typeface="Times"/>
                <a:sym typeface="Times"/>
              </a:rPr>
              <a:t>Procopius: </a:t>
            </a:r>
            <a:r>
              <a:rPr sz="5000">
                <a:latin typeface="Times"/>
                <a:ea typeface="Times"/>
                <a:cs typeface="Times"/>
                <a:sym typeface="Times"/>
              </a:rPr>
              <a:t>Historian recording this era. Wrote the </a:t>
            </a:r>
            <a:r>
              <a:rPr i="1" sz="5000">
                <a:latin typeface="Times"/>
                <a:ea typeface="Times"/>
                <a:cs typeface="Times"/>
                <a:sym typeface="Times"/>
              </a:rPr>
              <a:t>The Secret History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heodor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pc="1223" sz="7644"/>
            </a:lvl1pPr>
          </a:lstStyle>
          <a:p>
            <a:pPr/>
            <a:r>
              <a:t>Theodora</a:t>
            </a:r>
          </a:p>
        </p:txBody>
      </p:sp>
      <p:sp>
        <p:nvSpPr>
          <p:cNvPr id="174" name="Prostitute from the outskirts of the Empire.…"/>
          <p:cNvSpPr txBox="1"/>
          <p:nvPr>
            <p:ph type="body" sz="half" idx="1"/>
          </p:nvPr>
        </p:nvSpPr>
        <p:spPr>
          <a:xfrm>
            <a:off x="859084" y="2643575"/>
            <a:ext cx="6646828" cy="6130150"/>
          </a:xfrm>
          <a:prstGeom prst="rect">
            <a:avLst/>
          </a:prstGeom>
        </p:spPr>
        <p:txBody>
          <a:bodyPr/>
          <a:lstStyle/>
          <a:p>
            <a:pPr marL="385762" indent="-385762">
              <a:lnSpc>
                <a:spcPct val="90000"/>
              </a:lnSpc>
              <a:buClr>
                <a:srgbClr val="FFFFFF"/>
              </a:buClr>
              <a:buFont typeface="Times"/>
            </a:pPr>
            <a:r>
              <a:t>Prostitute from the outskirts of the Empire. </a:t>
            </a:r>
          </a:p>
          <a:p>
            <a:pPr marL="385762" indent="-385762">
              <a:lnSpc>
                <a:spcPct val="90000"/>
              </a:lnSpc>
              <a:buClr>
                <a:srgbClr val="FFFFFF"/>
              </a:buClr>
              <a:buFont typeface="Times"/>
            </a:pPr>
            <a:r>
              <a:t>Very powerful and persuasive woman</a:t>
            </a:r>
          </a:p>
          <a:p>
            <a:pPr marL="385762" indent="-385762">
              <a:lnSpc>
                <a:spcPct val="90000"/>
              </a:lnSpc>
              <a:buClr>
                <a:srgbClr val="FFFFFF"/>
              </a:buClr>
              <a:buFont typeface="Times"/>
            </a:pPr>
            <a:r>
              <a:t>Died young, before Justinian</a:t>
            </a:r>
          </a:p>
        </p:txBody>
      </p:sp>
      <p:pic>
        <p:nvPicPr>
          <p:cNvPr id="175" name="Theodora.png" descr="Theodora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32326" y="2452290"/>
            <a:ext cx="3837286" cy="5852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Orthodox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pc="1223" sz="7644"/>
            </a:lvl1pPr>
          </a:lstStyle>
          <a:p>
            <a:pPr/>
            <a:r>
              <a:t>Orthodoxy </a:t>
            </a:r>
          </a:p>
        </p:txBody>
      </p:sp>
      <p:sp>
        <p:nvSpPr>
          <p:cNvPr id="178" name="The Eastern Church was rooted in Orthodox Christianity.…"/>
          <p:cNvSpPr txBox="1"/>
          <p:nvPr>
            <p:ph type="body" sz="half" idx="1"/>
          </p:nvPr>
        </p:nvSpPr>
        <p:spPr>
          <a:xfrm>
            <a:off x="6171846" y="2616517"/>
            <a:ext cx="7129852" cy="5536566"/>
          </a:xfrm>
          <a:prstGeom prst="rect">
            <a:avLst/>
          </a:prstGeom>
        </p:spPr>
        <p:txBody>
          <a:bodyPr/>
          <a:lstStyle/>
          <a:p>
            <a:pPr marL="385762" indent="-385762">
              <a:buClr>
                <a:srgbClr val="FFFFFF"/>
              </a:buClr>
              <a:buFont typeface="Times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Eastern Church was rooted in Orthodox Christianity. </a:t>
            </a:r>
          </a:p>
          <a:p>
            <a:pPr marL="385762" indent="-385762">
              <a:buClr>
                <a:srgbClr val="FFFFFF"/>
              </a:buClr>
              <a:buFont typeface="Times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Hagia Sophia</a:t>
            </a:r>
          </a:p>
        </p:txBody>
      </p:sp>
      <p:pic>
        <p:nvPicPr>
          <p:cNvPr id="179" name="hagia_sophia_interior.jpg" descr="hagia_sophia_interior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6364" y="3069863"/>
            <a:ext cx="5418668" cy="39028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he Conque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pc="1223" sz="7644">
                <a:effectLst>
                  <a:outerShdw sx="100000" sy="100000" kx="0" ky="0" algn="b" rotWithShape="0" blurRad="11557" dist="34671" dir="2700000">
                    <a:srgbClr val="FFFFFF"/>
                  </a:outerShdw>
                </a:effectLst>
              </a:defRPr>
            </a:lvl1pPr>
          </a:lstStyle>
          <a:p>
            <a:pPr/>
            <a:r>
              <a:t>The Conquests</a:t>
            </a:r>
          </a:p>
        </p:txBody>
      </p:sp>
      <p:sp>
        <p:nvSpPr>
          <p:cNvPr id="182" name="Justinian attempted to restore the Roman Empire to what it was in Antiquity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>
              <a:buClr>
                <a:srgbClr val="FFFFFF"/>
              </a:buClr>
              <a:buFont typeface="Times"/>
              <a:defRPr sz="5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Justinian attempted to restore the Roman Empire to what it was in Antiquity. </a:t>
            </a:r>
          </a:p>
          <a:p>
            <a:pPr marL="476250" indent="-476250">
              <a:buClr>
                <a:srgbClr val="FFFFFF"/>
              </a:buClr>
              <a:buFont typeface="Times"/>
              <a:defRPr sz="5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Belisarius: Chief Soldier goes on a series of expeditions to re-conquer Roman territory.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he Byzantine empire and its neighbors 527-554 C.E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defRPr spc="614" sz="3840"/>
            </a:lvl1pPr>
          </a:lstStyle>
          <a:p>
            <a:pPr/>
            <a:r>
              <a:t>The Byzantine empire and its neighbors 527-554 C.E.</a:t>
            </a:r>
          </a:p>
        </p:txBody>
      </p:sp>
      <p:pic>
        <p:nvPicPr>
          <p:cNvPr id="185" name="ben57549_1301.jpeg" descr="ben57549_13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6613" y="2275839"/>
            <a:ext cx="10471574" cy="64436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5364" indent="-465364">
              <a:buClr>
                <a:srgbClr val="FFFFFF"/>
              </a:buClr>
              <a:buFont typeface="Times"/>
              <a:defRPr sz="3800"/>
            </a:pPr>
          </a:p>
        </p:txBody>
      </p:sp>
      <p:pic>
        <p:nvPicPr>
          <p:cNvPr id="189" name="image.jpg" descr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268962" cy="1040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 thruBlk="1"/>
      </p:transition>
    </mc:Choice>
    <mc:Fallback>
      <p:transition spd="fast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Imperial Organ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Imperial Organization</a:t>
            </a:r>
          </a:p>
        </p:txBody>
      </p:sp>
      <p:sp>
        <p:nvSpPr>
          <p:cNvPr id="192" name="Themes (provinces) under control of genera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Themes</a:t>
            </a:r>
            <a:r>
              <a:rPr i="0"/>
              <a:t> (provinces) under control of generals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Military administration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Control from central imperial government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Soldiers from peasant class, rewarded with land grants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nsions with Western Europ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pc="691" sz="4320"/>
            </a:lvl1pPr>
          </a:lstStyle>
          <a:p>
            <a:pPr/>
            <a:r>
              <a:t>Tensions with Western Europe</a:t>
            </a:r>
          </a:p>
        </p:txBody>
      </p:sp>
      <p:sp>
        <p:nvSpPr>
          <p:cNvPr id="195" name="Churc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Church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FF9900"/>
              </a:buCl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Byzantine: Greek; Roman: Latin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FF9900"/>
              </a:buCl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Conflicts over hierarchical control</a:t>
            </a:r>
          </a:p>
          <a:p>
            <a:pPr>
              <a:lnSpc>
                <a:spcPct val="90000"/>
              </a:lnSpc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Fealty of Germanic peoples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FF9900"/>
              </a:buCl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Roman pope crowns Charlemagne in 800, a challenge to Byzantine authority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 thruBlk="1"/>
      </p:transition>
    </mc:Choice>
    <mc:Fallback>
      <p:transition spd="fast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Islamic Conquests and Byzantine Reviv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4781">
              <a:defRPr spc="613" sz="3834"/>
            </a:lvl1pPr>
          </a:lstStyle>
          <a:p>
            <a:pPr/>
            <a:r>
              <a:t>Islamic Conquests and Byzantine Revival</a:t>
            </a:r>
          </a:p>
        </p:txBody>
      </p:sp>
      <p:sp>
        <p:nvSpPr>
          <p:cNvPr id="198" name="7th century Arab Muslim expans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7</a:t>
            </a:r>
            <a:r>
              <a:rPr baseline="30333"/>
              <a:t>th</a:t>
            </a:r>
            <a:r>
              <a:t> century Arab Muslim expansion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Besieged Byzantium 674-678, 717-718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Defense made possible through use of “greek fire”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 thruBlk="1"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he Early Middle A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0624">
              <a:defRPr spc="967" sz="6048">
                <a:effectLst>
                  <a:outerShdw sx="100000" sy="100000" kx="0" ky="0" algn="b" rotWithShape="0" blurRad="9144" dist="27432" dir="2700000">
                    <a:srgbClr val="FFFFFF"/>
                  </a:outerShdw>
                </a:effectLst>
              </a:defRPr>
            </a:lvl1pPr>
          </a:lstStyle>
          <a:p>
            <a:pPr/>
            <a:r>
              <a:t>The Early Middle Ages</a:t>
            </a:r>
          </a:p>
        </p:txBody>
      </p:sp>
      <p:sp>
        <p:nvSpPr>
          <p:cNvPr id="144" name="This period can be seen as an overlap of epoch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>
              <a:lnSpc>
                <a:spcPct val="90000"/>
              </a:lnSpc>
              <a:buClr>
                <a:srgbClr val="FFFFFF"/>
              </a:buClr>
              <a:buFont typeface="Times"/>
              <a:defRPr b="1"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This period can be seen as an overlap of epochs. </a:t>
            </a:r>
          </a:p>
          <a:p>
            <a:pPr marL="545479" indent="-487680">
              <a:lnSpc>
                <a:spcPct val="90000"/>
              </a:lnSpc>
              <a:buClr>
                <a:srgbClr val="FFFFFF"/>
              </a:buClr>
              <a:buSzTx/>
              <a:buFont typeface="Times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sz="5000"/>
              <a:t>	</a:t>
            </a:r>
            <a:r>
              <a:rPr b="1" i="1" sz="5000"/>
              <a:t>1. Late Antiquity: 150-750 AD</a:t>
            </a:r>
            <a:endParaRPr b="1" i="1" sz="5000"/>
          </a:p>
          <a:p>
            <a:pPr marL="545479" indent="-487680">
              <a:lnSpc>
                <a:spcPct val="90000"/>
              </a:lnSpc>
              <a:buClr>
                <a:srgbClr val="FFFFFF"/>
              </a:buClr>
              <a:buSzTx/>
              <a:buFont typeface="Times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sz="5000"/>
              <a:t>	2. Middle Ages: 476- 1500 AD</a:t>
            </a:r>
            <a:r>
              <a:rPr b="1" sz="5000"/>
              <a:t> </a:t>
            </a:r>
            <a:endParaRPr b="1" sz="5000"/>
          </a:p>
          <a:p>
            <a:pPr marL="476250" indent="-476250">
              <a:lnSpc>
                <a:spcPct val="90000"/>
              </a:lnSpc>
              <a:buClr>
                <a:srgbClr val="FFFFFF"/>
              </a:buClr>
              <a:buFont typeface="Times"/>
              <a:defRPr b="1"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development saw the Birth of Western European Society &amp; Culture.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he Rise of Isl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pc="1223" sz="7644">
                <a:effectLst>
                  <a:outerShdw sx="100000" sy="100000" kx="0" ky="0" algn="b" rotWithShape="0" blurRad="11557" dist="34671" dir="2700000">
                    <a:srgbClr val="FFFFFF"/>
                  </a:outerShdw>
                </a:effectLst>
              </a:defRPr>
            </a:lvl1pPr>
          </a:lstStyle>
          <a:p>
            <a:pPr/>
            <a:r>
              <a:t>The Rise of Islam </a:t>
            </a:r>
          </a:p>
        </p:txBody>
      </p:sp>
      <p:sp>
        <p:nvSpPr>
          <p:cNvPr id="201" name="The Prophet Muhammad 570-632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0423" indent="-530423" defTabSz="578358">
              <a:spcBef>
                <a:spcPts val="4100"/>
              </a:spcBef>
              <a:buClr>
                <a:srgbClr val="FFFFFF"/>
              </a:buClr>
              <a:buFont typeface="Times"/>
              <a:defRPr sz="3564">
                <a:latin typeface="Times"/>
                <a:ea typeface="Times"/>
                <a:cs typeface="Times"/>
                <a:sym typeface="Times"/>
              </a:defRPr>
            </a:pPr>
            <a:r>
              <a:rPr sz="4950"/>
              <a:t>The Prophet Muhammad 570-632</a:t>
            </a:r>
            <a:endParaRPr sz="4950"/>
          </a:p>
          <a:p>
            <a:pPr marL="530423" indent="-530423" defTabSz="578358">
              <a:spcBef>
                <a:spcPts val="4100"/>
              </a:spcBef>
              <a:buClr>
                <a:srgbClr val="FFFFFF"/>
              </a:buClr>
              <a:buFont typeface="Times"/>
              <a:defRPr sz="3564">
                <a:latin typeface="Times"/>
                <a:ea typeface="Times"/>
                <a:cs typeface="Times"/>
                <a:sym typeface="Times"/>
              </a:defRPr>
            </a:pPr>
            <a:r>
              <a:rPr sz="4950"/>
              <a:t>Received a calling in the desert in 610.</a:t>
            </a:r>
            <a:endParaRPr sz="4950"/>
          </a:p>
          <a:p>
            <a:pPr marL="530423" indent="-530423" defTabSz="578358">
              <a:spcBef>
                <a:spcPts val="4100"/>
              </a:spcBef>
              <a:buClr>
                <a:srgbClr val="FFFFFF"/>
              </a:buClr>
              <a:buFont typeface="Times"/>
              <a:defRPr sz="3564">
                <a:latin typeface="Times"/>
                <a:ea typeface="Times"/>
                <a:cs typeface="Times"/>
                <a:sym typeface="Times"/>
              </a:defRPr>
            </a:pPr>
            <a:r>
              <a:rPr sz="4950"/>
              <a:t>Islam: s</a:t>
            </a:r>
            <a:r>
              <a:rPr sz="4950"/>
              <a:t>ubmission to Allah </a:t>
            </a:r>
            <a:endParaRPr sz="4950"/>
          </a:p>
          <a:p>
            <a:pPr marL="530423" indent="-530423" defTabSz="578358">
              <a:spcBef>
                <a:spcPts val="4100"/>
              </a:spcBef>
              <a:buClr>
                <a:srgbClr val="FFFFFF"/>
              </a:buClr>
              <a:buFont typeface="Times"/>
              <a:defRPr sz="3564">
                <a:latin typeface="Times"/>
                <a:ea typeface="Times"/>
                <a:cs typeface="Times"/>
                <a:sym typeface="Times"/>
              </a:defRPr>
            </a:pPr>
            <a:r>
              <a:rPr sz="4950"/>
              <a:t>Muslim: one who submits</a:t>
            </a:r>
            <a:endParaRPr sz="4950"/>
          </a:p>
          <a:p>
            <a:pPr marL="530423" indent="-530423" defTabSz="578358">
              <a:spcBef>
                <a:spcPts val="4100"/>
              </a:spcBef>
              <a:buClr>
                <a:srgbClr val="FFFFFF"/>
              </a:buClr>
              <a:buFont typeface="Times"/>
              <a:defRPr sz="4950">
                <a:latin typeface="Times"/>
                <a:ea typeface="Times"/>
                <a:cs typeface="Times"/>
                <a:sym typeface="Times"/>
              </a:defRPr>
            </a:pPr>
            <a:r>
              <a:t>Hegira - 622 Muhammad retreats to Medina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 thruBlk="1"/>
      </p:transition>
    </mc:Choice>
    <mc:Fallback>
      <p:transition spd="fast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onflict at Mecc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Conflict at Mecca</a:t>
            </a:r>
          </a:p>
        </p:txBody>
      </p:sp>
      <p:sp>
        <p:nvSpPr>
          <p:cNvPr id="204" name="Muhammad’s monotheistic teachings offensive to polytheistic paga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Muhammad’s monotheistic teachings offensive to polytheistic pagans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Economic threat to existing religious industry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Denunciation of greed affront to local aristocracy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Muslim_Conquest.tiff" descr="Muslim_Conquest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6577" y="3074458"/>
            <a:ext cx="6105542" cy="5418668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Islam Expa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pc="1223" sz="7644"/>
            </a:lvl1pPr>
          </a:lstStyle>
          <a:p>
            <a:pPr/>
            <a:r>
              <a:t>Islam Expands </a:t>
            </a:r>
          </a:p>
        </p:txBody>
      </p:sp>
      <p:sp>
        <p:nvSpPr>
          <p:cNvPr id="208" name="630 Muhammad returned to Mecca with 10,000 followers.…"/>
          <p:cNvSpPr txBox="1"/>
          <p:nvPr>
            <p:ph type="body" sz="half" idx="1"/>
          </p:nvPr>
        </p:nvSpPr>
        <p:spPr>
          <a:xfrm>
            <a:off x="660400" y="2829983"/>
            <a:ext cx="5394043" cy="5907617"/>
          </a:xfrm>
          <a:prstGeom prst="rect">
            <a:avLst/>
          </a:prstGeom>
        </p:spPr>
        <p:txBody>
          <a:bodyPr/>
          <a:lstStyle/>
          <a:p>
            <a:pPr marL="359453" indent="-359453" defTabSz="443991">
              <a:lnSpc>
                <a:spcPct val="90000"/>
              </a:lnSpc>
              <a:spcBef>
                <a:spcPts val="3100"/>
              </a:spcBef>
              <a:buClr>
                <a:srgbClr val="FFFFFF"/>
              </a:buClr>
              <a:buFont typeface="Times"/>
              <a:defRPr sz="3040">
                <a:effectLst>
                  <a:outerShdw sx="100000" sy="100000" kx="0" ky="0" algn="b" rotWithShape="0" blurRad="9652" dist="19304" dir="2700000">
                    <a:srgbClr val="407AAA"/>
                  </a:outerShdw>
                </a:effectLst>
              </a:defRPr>
            </a:pPr>
          </a:p>
          <a:p>
            <a:pPr marL="359453" indent="-359453" defTabSz="443991">
              <a:lnSpc>
                <a:spcPct val="90000"/>
              </a:lnSpc>
              <a:spcBef>
                <a:spcPts val="3100"/>
              </a:spcBef>
              <a:buClr>
                <a:srgbClr val="FFFFFF"/>
              </a:buClr>
              <a:buFont typeface="Times"/>
              <a:defRPr sz="3040">
                <a:effectLst>
                  <a:outerShdw sx="100000" sy="100000" kx="0" ky="0" algn="b" rotWithShape="0" blurRad="9652" dist="19304" dir="2700000">
                    <a:srgbClr val="407AAA"/>
                  </a:outerShdw>
                </a:effectLst>
              </a:defRPr>
            </a:pPr>
            <a:r>
              <a:t>630 Muhammad returned to Mecca with 10,000 followers.</a:t>
            </a:r>
          </a:p>
          <a:p>
            <a:pPr marL="359453" indent="-359453" defTabSz="443991">
              <a:lnSpc>
                <a:spcPct val="90000"/>
              </a:lnSpc>
              <a:spcBef>
                <a:spcPts val="3100"/>
              </a:spcBef>
              <a:buClr>
                <a:srgbClr val="FFFFFF"/>
              </a:buClr>
              <a:buFont typeface="Times"/>
              <a:defRPr sz="3040">
                <a:effectLst>
                  <a:outerShdw sx="100000" sy="100000" kx="0" ky="0" algn="b" rotWithShape="0" blurRad="9652" dist="19304" dir="2700000">
                    <a:srgbClr val="407AAA"/>
                  </a:outerShdw>
                </a:effectLst>
              </a:defRPr>
            </a:pPr>
            <a:r>
              <a:t>Muhammad quickly converted Arabia. </a:t>
            </a:r>
          </a:p>
          <a:p>
            <a:pPr marL="359453" indent="-359453" defTabSz="443991">
              <a:lnSpc>
                <a:spcPct val="90000"/>
              </a:lnSpc>
              <a:spcBef>
                <a:spcPts val="3100"/>
              </a:spcBef>
              <a:buClr>
                <a:srgbClr val="FFFFFF"/>
              </a:buClr>
              <a:buFont typeface="Times"/>
              <a:defRPr sz="3040">
                <a:effectLst>
                  <a:outerShdw sx="100000" sy="100000" kx="0" ky="0" algn="b" rotWithShape="0" blurRad="9652" dist="19304" dir="2700000">
                    <a:srgbClr val="407AAA"/>
                  </a:outerShdw>
                </a:effectLst>
              </a:defRPr>
            </a:pPr>
            <a:r>
              <a:t>Islam unified Arab culture by force.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 thruBlk="1"/>
      </p:transition>
    </mc:Choice>
    <mc:Fallback>
      <p:transition spd="fast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he “Seal of the Prophets”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“Seal of the Prophets”</a:t>
            </a:r>
          </a:p>
        </p:txBody>
      </p:sp>
      <p:sp>
        <p:nvSpPr>
          <p:cNvPr id="211" name="Islam as culmination and correction of Judaism, Christiani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Islam as culmination and correction of Judaism, Christianity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Inheritor of both Jewish and Christian texts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Mecc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pc="1223" sz="7644"/>
            </a:lvl1pPr>
          </a:lstStyle>
          <a:p>
            <a:pPr/>
            <a:r>
              <a:t>Mecca</a:t>
            </a:r>
          </a:p>
        </p:txBody>
      </p:sp>
      <p:sp>
        <p:nvSpPr>
          <p:cNvPr id="214" name="The black stone or the Ka’aba…"/>
          <p:cNvSpPr txBox="1"/>
          <p:nvPr>
            <p:ph type="body" sz="half" idx="1"/>
          </p:nvPr>
        </p:nvSpPr>
        <p:spPr>
          <a:xfrm>
            <a:off x="6933706" y="2234141"/>
            <a:ext cx="5410694" cy="6503459"/>
          </a:xfrm>
          <a:prstGeom prst="rect">
            <a:avLst/>
          </a:prstGeom>
        </p:spPr>
        <p:txBody>
          <a:bodyPr/>
          <a:lstStyle/>
          <a:p>
            <a:pPr marL="385762" indent="-385762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The black stone or the Ka’aba</a:t>
            </a:r>
          </a:p>
          <a:p>
            <a:pPr marL="385762" indent="-385762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When Muhammad returned he destroyed the Bedouin idols and converted the city</a:t>
            </a:r>
          </a:p>
          <a:p>
            <a:pPr marL="385762" indent="-385762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Muhammad died in 632. </a:t>
            </a:r>
          </a:p>
        </p:txBody>
      </p:sp>
      <p:pic>
        <p:nvPicPr>
          <p:cNvPr id="215" name="61345-004-1BAE9C8D.jpg" descr="61345-004-1BAE9C8D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6604" y="3339122"/>
            <a:ext cx="5418668" cy="38339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 thruBlk="1"/>
      </p:transition>
    </mc:Choice>
    <mc:Fallback>
      <p:transition spd="fast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he Ka’ab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Ka’aba</a:t>
            </a:r>
          </a:p>
        </p:txBody>
      </p:sp>
      <p:pic>
        <p:nvPicPr>
          <p:cNvPr id="218" name="Kaaba.jpg" descr="Kaab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5484" y="2275839"/>
            <a:ext cx="7931574" cy="64436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Five Pillars of Isl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Five Pillars of Islam</a:t>
            </a:r>
          </a:p>
        </p:txBody>
      </p:sp>
      <p:sp>
        <p:nvSpPr>
          <p:cNvPr id="221" name="Shahadah/Faith - There is no God but Alla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50711" indent="-750711" defTabSz="554990">
              <a:spcBef>
                <a:spcPts val="3900"/>
              </a:spcBef>
              <a:buClrTx/>
              <a:buSzPct val="100000"/>
              <a:buAutoNum type="arabicPeriod" startAt="1"/>
              <a:defRPr sz="3989"/>
            </a:pPr>
            <a:r>
              <a:rPr>
                <a:latin typeface="Avenir Book Oblique"/>
                <a:ea typeface="Avenir Book Oblique"/>
                <a:cs typeface="Avenir Book Oblique"/>
                <a:sym typeface="Avenir Book Oblique"/>
              </a:rPr>
              <a:t>Shahadah/Faith </a:t>
            </a:r>
            <a:r>
              <a:t>- There is no God but Allah</a:t>
            </a:r>
          </a:p>
          <a:p>
            <a:pPr marL="750711" indent="-750711" defTabSz="554990">
              <a:spcBef>
                <a:spcPts val="3900"/>
              </a:spcBef>
              <a:buClrTx/>
              <a:buSzPct val="100000"/>
              <a:buAutoNum type="arabicPeriod" startAt="1"/>
              <a:defRPr sz="3989"/>
            </a:pPr>
            <a:r>
              <a:rPr>
                <a:latin typeface="Avenir Book Oblique"/>
                <a:ea typeface="Avenir Book Oblique"/>
                <a:cs typeface="Avenir Book Oblique"/>
                <a:sym typeface="Avenir Book Oblique"/>
              </a:rPr>
              <a:t>Salat/Prayer</a:t>
            </a:r>
            <a:r>
              <a:t> - Five times a day must face Mecca. </a:t>
            </a:r>
          </a:p>
          <a:p>
            <a:pPr marL="750711" indent="-750711" defTabSz="554990">
              <a:spcBef>
                <a:spcPts val="3900"/>
              </a:spcBef>
              <a:buClrTx/>
              <a:buSzPct val="100000"/>
              <a:buAutoNum type="arabicPeriod" startAt="1"/>
              <a:defRPr sz="3989"/>
            </a:pPr>
            <a:r>
              <a:rPr>
                <a:latin typeface="Avenir Book Oblique"/>
                <a:ea typeface="Avenir Book Oblique"/>
                <a:cs typeface="Avenir Book Oblique"/>
                <a:sym typeface="Avenir Book Oblique"/>
              </a:rPr>
              <a:t>Zakat/Alms</a:t>
            </a:r>
            <a:r>
              <a:t> - Religious tax to protect the poor.</a:t>
            </a:r>
          </a:p>
          <a:p>
            <a:pPr marL="750711" indent="-750711" defTabSz="554990">
              <a:spcBef>
                <a:spcPts val="3900"/>
              </a:spcBef>
              <a:buClrTx/>
              <a:buSzPct val="100000"/>
              <a:buAutoNum type="arabicPeriod" startAt="1"/>
              <a:defRPr sz="3989"/>
            </a:pPr>
            <a:r>
              <a:rPr>
                <a:latin typeface="Avenir Book Oblique"/>
                <a:ea typeface="Avenir Book Oblique"/>
                <a:cs typeface="Avenir Book Oblique"/>
                <a:sym typeface="Avenir Book Oblique"/>
              </a:rPr>
              <a:t>Sawm/Fasting </a:t>
            </a:r>
            <a:r>
              <a:t>- During the month of Ramadan fast between dawn and sunset. </a:t>
            </a:r>
          </a:p>
          <a:p>
            <a:pPr marL="788246" indent="-788246" defTabSz="554990">
              <a:spcBef>
                <a:spcPts val="3900"/>
              </a:spcBef>
              <a:buClrTx/>
              <a:buSzPct val="100000"/>
              <a:buAutoNum type="arabicPeriod" startAt="1"/>
              <a:defRPr sz="3420"/>
            </a:pPr>
            <a:r>
              <a:rPr sz="3989">
                <a:latin typeface="Avenir Book Oblique"/>
                <a:ea typeface="Avenir Book Oblique"/>
                <a:cs typeface="Avenir Book Oblique"/>
                <a:sym typeface="Avenir Book Oblique"/>
              </a:rPr>
              <a:t>Hajj/Pilgrimage</a:t>
            </a:r>
            <a:r>
              <a:rPr sz="3989"/>
              <a:t>- to Mecca once in their lifeti</a:t>
            </a:r>
            <a:r>
              <a:t>me. </a:t>
            </a:r>
          </a:p>
        </p:txBody>
      </p:sp>
      <p:pic>
        <p:nvPicPr>
          <p:cNvPr id="222" name="images.jpg" descr="imag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77609" y="485303"/>
            <a:ext cx="1243491" cy="13413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 thruBlk="1"/>
      </p:transition>
    </mc:Choice>
    <mc:Fallback>
      <p:transition spd="fast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Muslims at Pray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Muslims at Prayer</a:t>
            </a:r>
          </a:p>
        </p:txBody>
      </p:sp>
      <p:pic>
        <p:nvPicPr>
          <p:cNvPr id="225" name="Muslim_prayer.jpg" descr="Muslim_pray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6444" y="2275839"/>
            <a:ext cx="7809654" cy="64436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Large_Koran.jpg" descr="Large_Kora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57066" y="2149404"/>
            <a:ext cx="4106168" cy="6375966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Muslim Civil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pc="1110" sz="6942"/>
            </a:lvl1pPr>
          </a:lstStyle>
          <a:p>
            <a:pPr/>
            <a:r>
              <a:t>Muslim Civilization</a:t>
            </a:r>
          </a:p>
        </p:txBody>
      </p:sp>
      <p:sp>
        <p:nvSpPr>
          <p:cNvPr id="229" name="Koran - Holy Word of Allah…"/>
          <p:cNvSpPr txBox="1"/>
          <p:nvPr>
            <p:ph type="body" sz="half" idx="1"/>
          </p:nvPr>
        </p:nvSpPr>
        <p:spPr>
          <a:xfrm>
            <a:off x="660400" y="2135293"/>
            <a:ext cx="6648803" cy="6602307"/>
          </a:xfrm>
          <a:prstGeom prst="rect">
            <a:avLst/>
          </a:prstGeom>
        </p:spPr>
        <p:txBody>
          <a:bodyPr/>
          <a:lstStyle/>
          <a:p>
            <a:pPr marL="442096" indent="-442096" defTabSz="554990">
              <a:spcBef>
                <a:spcPts val="3900"/>
              </a:spcBef>
              <a:buClr>
                <a:srgbClr val="FFFFFF"/>
              </a:buClr>
              <a:buFont typeface="Times"/>
              <a:defRPr sz="3609">
                <a:effectLst>
                  <a:outerShdw sx="100000" sy="100000" kx="0" ky="0" algn="b" rotWithShape="0" blurRad="12065" dist="24130" dir="2700000">
                    <a:srgbClr val="407AAA"/>
                  </a:outerShdw>
                </a:effectLst>
              </a:defRPr>
            </a:pPr>
            <a:r>
              <a:rPr>
                <a:latin typeface="Avenir Book Oblique"/>
                <a:ea typeface="Avenir Book Oblique"/>
                <a:cs typeface="Avenir Book Oblique"/>
                <a:sym typeface="Avenir Book Oblique"/>
              </a:rPr>
              <a:t>Koran </a:t>
            </a:r>
            <a:r>
              <a:t>- Holy Word of Allah </a:t>
            </a:r>
          </a:p>
          <a:p>
            <a:pPr marL="442096" indent="-442096" defTabSz="554990">
              <a:spcBef>
                <a:spcPts val="3900"/>
              </a:spcBef>
              <a:buClr>
                <a:srgbClr val="FFFFFF"/>
              </a:buClr>
              <a:buFont typeface="Times"/>
              <a:defRPr sz="3609">
                <a:effectLst>
                  <a:outerShdw sx="100000" sy="100000" kx="0" ky="0" algn="b" rotWithShape="0" blurRad="12065" dist="24130" dir="2700000">
                    <a:srgbClr val="407AAA"/>
                  </a:outerShdw>
                </a:effectLst>
              </a:defRPr>
            </a:pPr>
            <a:r>
              <a:rPr>
                <a:latin typeface="Avenir Book Oblique"/>
                <a:ea typeface="Avenir Book Oblique"/>
                <a:cs typeface="Avenir Book Oblique"/>
                <a:sym typeface="Avenir Book Oblique"/>
              </a:rPr>
              <a:t>Sunna</a:t>
            </a:r>
            <a:r>
              <a:t> - models of life based on Muhammad. </a:t>
            </a:r>
          </a:p>
          <a:p>
            <a:pPr marL="442096" indent="-442096" defTabSz="554990">
              <a:spcBef>
                <a:spcPts val="3900"/>
              </a:spcBef>
              <a:buClr>
                <a:srgbClr val="FFFFFF"/>
              </a:buClr>
              <a:buFont typeface="Times"/>
              <a:defRPr sz="3609">
                <a:effectLst>
                  <a:outerShdw sx="100000" sy="100000" kx="0" ky="0" algn="b" rotWithShape="0" blurRad="12065" dist="24130" dir="2700000">
                    <a:srgbClr val="407AAA"/>
                  </a:outerShdw>
                </a:effectLst>
              </a:defRPr>
            </a:pPr>
            <a:r>
              <a:rPr>
                <a:latin typeface="Avenir Book Oblique"/>
                <a:ea typeface="Avenir Book Oblique"/>
                <a:cs typeface="Avenir Book Oblique"/>
                <a:sym typeface="Avenir Book Oblique"/>
              </a:rPr>
              <a:t>Hadith</a:t>
            </a:r>
            <a:r>
              <a:t> - sayings of the prophet Muhammad</a:t>
            </a:r>
          </a:p>
          <a:p>
            <a:pPr marL="386834" indent="-386834" defTabSz="554990">
              <a:spcBef>
                <a:spcPts val="3900"/>
              </a:spcBef>
              <a:buClr>
                <a:srgbClr val="FFFFFF"/>
              </a:buClr>
              <a:buFont typeface="Times"/>
              <a:defRPr sz="3420">
                <a:effectLst>
                  <a:outerShdw sx="100000" sy="100000" kx="0" ky="0" algn="b" rotWithShape="0" blurRad="12065" dist="24130" dir="2700000">
                    <a:srgbClr val="407AAA"/>
                  </a:outerShdw>
                </a:effectLst>
              </a:defRPr>
            </a:pPr>
            <a:r>
              <a:rPr sz="3609">
                <a:latin typeface="Avenir Book Oblique"/>
                <a:ea typeface="Avenir Book Oblique"/>
                <a:cs typeface="Avenir Book Oblique"/>
                <a:sym typeface="Avenir Book Oblique"/>
              </a:rPr>
              <a:t>Sharia -</a:t>
            </a:r>
            <a:r>
              <a:rPr sz="3609"/>
              <a:t> system of law that regulates family life, moral conduct, and</a:t>
            </a:r>
            <a:r>
              <a:t> </a:t>
            </a:r>
            <a:r>
              <a:rPr sz="3609"/>
              <a:t>community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 thruBlk="1"/>
      </p:transition>
    </mc:Choice>
    <mc:Fallback>
      <p:transition spd="fast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Jiha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Jihad</a:t>
            </a:r>
          </a:p>
        </p:txBody>
      </p:sp>
      <p:sp>
        <p:nvSpPr>
          <p:cNvPr id="232" name="“struggle”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“struggle”</a:t>
            </a:r>
          </a:p>
          <a:p>
            <a:pPr lvl="1">
              <a:spcBef>
                <a:spcPts val="0"/>
              </a:spcBef>
              <a:buClr>
                <a:srgbClr val="FF9900"/>
              </a:buCl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Against vice</a:t>
            </a:r>
          </a:p>
          <a:p>
            <a:pPr lvl="1">
              <a:spcBef>
                <a:spcPts val="0"/>
              </a:spcBef>
              <a:buClr>
                <a:srgbClr val="FF9900"/>
              </a:buCl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Against ignorance of Islam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“holy war”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he Roman Empire continued in the East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The Roman Empire continued in the East. </a:t>
            </a: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324 - 1453 AD </a:t>
            </a:r>
          </a:p>
          <a:p>
            <a:pPr marL="476250" indent="-476250"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The crossroads between Asia &amp; Europe. Constantinople became an epicenter of culture. </a:t>
            </a:r>
          </a:p>
        </p:txBody>
      </p:sp>
      <p:sp>
        <p:nvSpPr>
          <p:cNvPr id="147" name="The Early Byzantine Empi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38835">
              <a:defRPr spc="779" sz="4871"/>
            </a:lvl1pPr>
          </a:lstStyle>
          <a:p>
            <a:pPr/>
            <a:r>
              <a:t>The Early Byzantine Empire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he Calip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Caliph</a:t>
            </a:r>
          </a:p>
        </p:txBody>
      </p:sp>
      <p:sp>
        <p:nvSpPr>
          <p:cNvPr id="235" name="No clear successor to Muhammad identifi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 clear successor to Muhammad identified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Abu Bakr chosen to lead as Caliph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Led war against villagers who abandoned Islam after death of Muhammad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 thruBlk="1"/>
      </p:transition>
    </mc:Choice>
    <mc:Fallback>
      <p:transition spd="fast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he Expansion of Isl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Expansion of Islam</a:t>
            </a:r>
          </a:p>
        </p:txBody>
      </p:sp>
      <p:sp>
        <p:nvSpPr>
          <p:cNvPr id="238" name="Highly successful attacks on Byzantine, Sassanid territor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Highly successful attacks on Byzantine, Sassanid territories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Difficulties governing rapidly expanding territory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 thruBlk="1"/>
      </p:transition>
    </mc:Choice>
    <mc:Fallback>
      <p:transition spd="fast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he Sh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Shia</a:t>
            </a:r>
          </a:p>
        </p:txBody>
      </p:sp>
      <p:sp>
        <p:nvSpPr>
          <p:cNvPr id="241" name="Disagreements over selection of caliph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4784" indent="-474784">
              <a:spcBef>
                <a:spcPts val="800"/>
              </a:spcBef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Disagreements over selection of caliphs </a:t>
            </a:r>
          </a:p>
          <a:p>
            <a:pPr marL="474784" indent="-474784">
              <a:spcBef>
                <a:spcPts val="800"/>
              </a:spcBef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Ali passed over for Abu Bakr</a:t>
            </a:r>
          </a:p>
          <a:p>
            <a:pPr marL="474784" indent="-474784">
              <a:spcBef>
                <a:spcPts val="800"/>
              </a:spcBef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Served as caliph 656-661 CE, then assassinated along with most of his followers</a:t>
            </a:r>
          </a:p>
          <a:p>
            <a:pPr marL="474784" indent="-474784">
              <a:spcBef>
                <a:spcPts val="800"/>
              </a:spcBef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Remaining followers organize separate party called “Shia”</a:t>
            </a:r>
          </a:p>
          <a:p>
            <a:pPr lvl="1" marL="930936" indent="-461036">
              <a:spcBef>
                <a:spcPts val="0"/>
              </a:spcBef>
              <a:buClr>
                <a:srgbClr val="FF9900"/>
              </a:buClr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Traditionalists: Sunni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 thruBlk="1"/>
      </p:transition>
    </mc:Choice>
    <mc:Fallback>
      <p:transition spd="fast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he Umayyad Dynasty (661-750 CE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pc="648" sz="4050"/>
            </a:lvl1pPr>
          </a:lstStyle>
          <a:p>
            <a:pPr/>
            <a:r>
              <a:t>The Umayyad Dynasty (661-750 CE)</a:t>
            </a:r>
          </a:p>
        </p:txBody>
      </p:sp>
      <p:sp>
        <p:nvSpPr>
          <p:cNvPr id="244" name="From Meccan merchant clas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From Meccan merchant class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Capital: Damascus, Syria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Associated with Arab military aristocracy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 thruBlk="1"/>
      </p:transition>
    </mc:Choice>
    <mc:Fallback>
      <p:transition spd="fast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olicy toward Conquered Peo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pc="612" sz="3825"/>
            </a:lvl1pPr>
          </a:lstStyle>
          <a:p>
            <a:pPr/>
            <a:r>
              <a:t>Policy toward Conquered Peoples</a:t>
            </a:r>
          </a:p>
        </p:txBody>
      </p:sp>
      <p:sp>
        <p:nvSpPr>
          <p:cNvPr id="247" name="Favoritism of Arab military rulers causes discont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Favoritism of Arab military rulers causes discontent</a:t>
            </a:r>
          </a:p>
          <a:p>
            <a:pPr>
              <a:lnSpc>
                <a:spcPct val="90000"/>
              </a:lnSpc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Limited social mobility for non-Arab Muslims</a:t>
            </a:r>
          </a:p>
          <a:p>
            <a:pPr>
              <a:lnSpc>
                <a:spcPct val="90000"/>
              </a:lnSpc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Head tax (jizya) on non-Muslims</a:t>
            </a:r>
          </a:p>
          <a:p>
            <a:pPr>
              <a:lnSpc>
                <a:spcPct val="90000"/>
              </a:lnSpc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Umayyad luxurious living causes further decline in moral authority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 thruBlk="1"/>
      </p:transition>
    </mc:Choice>
    <mc:Fallback>
      <p:transition spd="fast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he Abbasid Dynasty (750-1258 CE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pc="648" sz="4050"/>
            </a:lvl1pPr>
          </a:lstStyle>
          <a:p>
            <a:pPr/>
            <a:r>
              <a:t>The Abbasid Dynasty (750-1258 CE)</a:t>
            </a:r>
          </a:p>
        </p:txBody>
      </p:sp>
      <p:sp>
        <p:nvSpPr>
          <p:cNvPr id="250" name="Abu al-Abbas Sunni Arab, allied with Shia, non-Arab Muslim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Abu al-Abbas Sunni Arab, allied with Shia, non-Arab Muslims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Seizes control of Persia and Mesopotamia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Defeats Umayyad army in 750</a:t>
            </a:r>
          </a:p>
          <a:p>
            <a:pPr lvl="1">
              <a:spcBef>
                <a:spcPts val="0"/>
              </a:spcBef>
              <a:buClr>
                <a:srgbClr val="FF9900"/>
              </a:buCl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Invited Umayyads to banquet, then massacred them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 thruBlk="1"/>
      </p:transition>
    </mc:Choice>
    <mc:Fallback>
      <p:transition spd="fast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aliph Harun al-Rashid (786-809 CE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pc="612" sz="3825"/>
            </a:lvl1pPr>
          </a:lstStyle>
          <a:p>
            <a:pPr/>
            <a:r>
              <a:t>Caliph Harun al-Rashid (786-809 CE)</a:t>
            </a:r>
          </a:p>
        </p:txBody>
      </p:sp>
      <p:sp>
        <p:nvSpPr>
          <p:cNvPr id="253" name="High point of Abbasid dynas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High point of Abbasid dynasty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Baghdad center of commerce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Great cultural activity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 thruBlk="1"/>
      </p:transition>
    </mc:Choice>
    <mc:Fallback>
      <p:transition spd="fast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7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2882882" cy="100200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 thruBlk="1"/>
      </p:transition>
    </mc:Choice>
    <mc:Fallback>
      <p:transition spd="fast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he Birth of Western Europ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91414">
              <a:defRPr spc="728" sz="4556">
                <a:effectLst>
                  <a:outerShdw sx="100000" sy="100000" kx="0" ky="0" algn="b" rotWithShape="0" blurRad="8509" dist="25527" dir="2700000">
                    <a:srgbClr val="FFFFFF"/>
                  </a:outerShdw>
                </a:effectLst>
              </a:defRPr>
            </a:lvl1pPr>
          </a:lstStyle>
          <a:p>
            <a:pPr>
              <a:defRPr spc="900" sz="5628"/>
            </a:pPr>
            <a:r>
              <a:rPr spc="728" sz="4556"/>
              <a:t>The Birth of Western Europe</a:t>
            </a:r>
          </a:p>
        </p:txBody>
      </p:sp>
      <p:sp>
        <p:nvSpPr>
          <p:cNvPr id="260" name="Pirenne Thesis: Exams Egyptian papyri to see what was being imported and exported into the Wes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5781" indent="-535781">
              <a:buClr>
                <a:srgbClr val="FFFFFF"/>
              </a:buClr>
              <a:buFont typeface="Times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 sz="5000"/>
              <a:t>Pirenne Thesis: </a:t>
            </a:r>
            <a:r>
              <a:rPr sz="5000"/>
              <a:t>Exams Egyptian papyri to see what was being imported and exported into the West</a:t>
            </a:r>
            <a:endParaRPr sz="5000"/>
          </a:p>
          <a:p>
            <a:pPr marL="476250" indent="-476250">
              <a:buClr>
                <a:srgbClr val="FFFFFF"/>
              </a:buClr>
              <a:buFont typeface="Times"/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Islamic invasion differed from Barbarians…no mixing of culture</a:t>
            </a:r>
          </a:p>
          <a:p>
            <a:pPr marL="476250" indent="-476250">
              <a:buClr>
                <a:srgbClr val="FFFFFF"/>
              </a:buClr>
              <a:buFont typeface="Times"/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Marginalization of Western Europe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he Uniqueness of Gau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pc="887" sz="5544">
                <a:effectLst>
                  <a:outerShdw sx="100000" sy="100000" kx="0" ky="0" algn="b" rotWithShape="0" blurRad="12573" dist="37719" dir="2700000">
                    <a:srgbClr val="FFFFFF"/>
                  </a:outerShdw>
                </a:effectLst>
              </a:defRPr>
            </a:lvl1pPr>
          </a:lstStyle>
          <a:p>
            <a:pPr/>
            <a:r>
              <a:t>The Uniqueness of Gaul</a:t>
            </a:r>
          </a:p>
        </p:txBody>
      </p:sp>
      <p:sp>
        <p:nvSpPr>
          <p:cNvPr id="263" name="400s AD - Franks take over Gau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6250" indent="-476250">
              <a:buClr>
                <a:srgbClr val="FFFFFF"/>
              </a:buClr>
              <a:buFont typeface="Times"/>
              <a:defRPr sz="5000"/>
            </a:pPr>
            <a:r>
              <a:t>400s AD - Franks take over Gaul</a:t>
            </a:r>
          </a:p>
          <a:p>
            <a:pPr marL="476250" indent="-476250">
              <a:buClr>
                <a:srgbClr val="FFFFFF"/>
              </a:buClr>
              <a:buFont typeface="Times"/>
              <a:defRPr sz="5000"/>
            </a:pPr>
            <a:r>
              <a:t>486 AD - United under Clovis I </a:t>
            </a:r>
          </a:p>
          <a:p>
            <a:pPr marL="476250" indent="-476250">
              <a:buClr>
                <a:srgbClr val="FFFFFF"/>
              </a:buClr>
              <a:buFont typeface="Times"/>
              <a:defRPr sz="5000"/>
            </a:pPr>
            <a:r>
              <a:t>486-751 AD - Merovingian Dynasty</a:t>
            </a:r>
          </a:p>
          <a:p>
            <a:pPr marL="476250" indent="-476250">
              <a:buClr>
                <a:srgbClr val="FFFFFF"/>
              </a:buClr>
              <a:buFont typeface="Times"/>
              <a:defRPr sz="5000"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Gregory of Tours - The History of the Franks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1" name="1015ddb27d.jpg" descr="1015ddb27d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5088" y="650239"/>
            <a:ext cx="8168810" cy="84531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he Fran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Franks</a:t>
            </a:r>
          </a:p>
        </p:txBody>
      </p:sp>
      <p:sp>
        <p:nvSpPr>
          <p:cNvPr id="266" name="Heavy influence on European develop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Heavy influence on European development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Strong agricultural base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Shifts center of economic gravity to Europe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Firm alliance with western Christian church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Merovingian Gau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pc="1169" sz="7308">
                <a:effectLst>
                  <a:outerShdw sx="100000" sy="100000" kx="0" ky="0" algn="b" rotWithShape="0" blurRad="11049" dist="33147" dir="2700000">
                    <a:srgbClr val="FFFFFF"/>
                  </a:outerShdw>
                </a:effectLst>
              </a:defRPr>
            </a:lvl1pPr>
          </a:lstStyle>
          <a:p>
            <a:pPr/>
            <a:r>
              <a:t>Merovingian Gaul</a:t>
            </a:r>
          </a:p>
        </p:txBody>
      </p:sp>
      <p:sp>
        <p:nvSpPr>
          <p:cNvPr id="269" name="Clovis: 466-511…"/>
          <p:cNvSpPr txBox="1"/>
          <p:nvPr>
            <p:ph type="body" sz="half" idx="1"/>
          </p:nvPr>
        </p:nvSpPr>
        <p:spPr>
          <a:xfrm>
            <a:off x="660400" y="2372924"/>
            <a:ext cx="5683885" cy="6364676"/>
          </a:xfrm>
          <a:prstGeom prst="rect">
            <a:avLst/>
          </a:prstGeom>
        </p:spPr>
        <p:txBody>
          <a:bodyPr/>
          <a:lstStyle/>
          <a:p>
            <a:pPr marL="385762" indent="-385762">
              <a:lnSpc>
                <a:spcPct val="90000"/>
              </a:lnSpc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Clovis: 466-511</a:t>
            </a:r>
          </a:p>
          <a:p>
            <a:pPr marL="385762" indent="-385762">
              <a:lnSpc>
                <a:spcPct val="90000"/>
              </a:lnSpc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United the Franks - </a:t>
            </a:r>
            <a:r>
              <a:rPr i="1"/>
              <a:t>Battle of Tolbiac</a:t>
            </a:r>
            <a:r>
              <a:t> </a:t>
            </a:r>
          </a:p>
          <a:p>
            <a:pPr marL="385762" indent="-385762">
              <a:lnSpc>
                <a:spcPct val="90000"/>
              </a:lnSpc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Strength and Vitality. </a:t>
            </a:r>
          </a:p>
          <a:p>
            <a:pPr marL="385762" indent="-385762">
              <a:lnSpc>
                <a:spcPct val="90000"/>
              </a:lnSpc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Epic Quality </a:t>
            </a:r>
          </a:p>
          <a:p>
            <a:pPr marL="385762" indent="-385762">
              <a:lnSpc>
                <a:spcPct val="90000"/>
              </a:lnSpc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Civilization  Process</a:t>
            </a:r>
          </a:p>
        </p:txBody>
      </p:sp>
      <p:pic>
        <p:nvPicPr>
          <p:cNvPr id="270" name="image.jpg" descr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0462" y="3215075"/>
            <a:ext cx="5418668" cy="4680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 thruBlk="1"/>
      </p:transition>
    </mc:Choice>
    <mc:Fallback>
      <p:transition spd="fast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lovis’ Conversion to Christian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pc="612" sz="3825"/>
            </a:lvl1pPr>
          </a:lstStyle>
          <a:p>
            <a:pPr/>
            <a:r>
              <a:t>Clovis’ Conversion to Christianity</a:t>
            </a:r>
          </a:p>
        </p:txBody>
      </p:sp>
      <p:sp>
        <p:nvSpPr>
          <p:cNvPr id="273" name="Paganism, Arian Christianity popular among Frank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Paganism, Arian Christianity popular among Franks</a:t>
            </a:r>
          </a:p>
          <a:p>
            <a:pPr>
              <a:lnSpc>
                <a:spcPct val="90000"/>
              </a:lnSpc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Clovis and army chooses Roman Catholicism</a:t>
            </a:r>
          </a:p>
          <a:p>
            <a:pPr>
              <a:lnSpc>
                <a:spcPct val="90000"/>
              </a:lnSpc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Influence of wife Clotilda</a:t>
            </a:r>
          </a:p>
          <a:p>
            <a:pPr>
              <a:lnSpc>
                <a:spcPct val="90000"/>
              </a:lnSpc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Political implications: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>
                <a:srgbClr val="FF9900"/>
              </a:buCl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Alliance with western church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he Kingdo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pc="1223" sz="7644"/>
            </a:lvl1pPr>
          </a:lstStyle>
          <a:p>
            <a:pPr/>
            <a:r>
              <a:t>The Kingdom</a:t>
            </a:r>
          </a:p>
        </p:txBody>
      </p:sp>
      <p:sp>
        <p:nvSpPr>
          <p:cNvPr id="276" name="Signs of Civiliz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762" indent="-385762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Signs of Civilization</a:t>
            </a:r>
          </a:p>
          <a:p>
            <a:pPr marL="385762" indent="-385762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Develop a method of writing --Merovingian minuscule. </a:t>
            </a:r>
          </a:p>
          <a:p>
            <a:pPr marL="385762" indent="-385762">
              <a:buClr>
                <a:srgbClr val="FFFFFF"/>
              </a:buClr>
              <a:buFont typeface="Times"/>
              <a:defRPr i="1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Times"/>
                <a:ea typeface="Times"/>
                <a:cs typeface="Times"/>
                <a:sym typeface="Times"/>
              </a:defRPr>
            </a:pPr>
            <a:r>
              <a:t>Salic Law </a:t>
            </a:r>
          </a:p>
          <a:p>
            <a:pPr marL="385762" indent="-385762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Cities - still small</a:t>
            </a:r>
          </a:p>
        </p:txBody>
      </p:sp>
      <p:pic>
        <p:nvPicPr>
          <p:cNvPr id="277" name="image.jpg" descr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0462" y="5364479"/>
            <a:ext cx="5825068" cy="23006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 thruBlk="1"/>
      </p:transition>
    </mc:Choice>
    <mc:Fallback>
      <p:transition spd="fast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harles Martel: 736-75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8150">
              <a:defRPr spc="912" sz="5700">
                <a:effectLst>
                  <a:outerShdw sx="100000" sy="100000" kx="0" ky="0" algn="b" rotWithShape="0" blurRad="9525" dist="28575" dir="2700000">
                    <a:srgbClr val="FFFFFF"/>
                  </a:outerShdw>
                </a:effectLst>
              </a:defRPr>
            </a:lvl1pPr>
          </a:lstStyle>
          <a:p>
            <a:pPr/>
            <a:r>
              <a:t>Charles Martel: 736-751 </a:t>
            </a:r>
          </a:p>
        </p:txBody>
      </p:sp>
      <p:sp>
        <p:nvSpPr>
          <p:cNvPr id="280" name="Mayor of the Palace…"/>
          <p:cNvSpPr txBox="1"/>
          <p:nvPr>
            <p:ph type="body" sz="half" idx="1"/>
          </p:nvPr>
        </p:nvSpPr>
        <p:spPr>
          <a:xfrm>
            <a:off x="660400" y="2413423"/>
            <a:ext cx="5886239" cy="6324177"/>
          </a:xfrm>
          <a:prstGeom prst="rect">
            <a:avLst/>
          </a:prstGeom>
        </p:spPr>
        <p:txBody>
          <a:bodyPr/>
          <a:lstStyle/>
          <a:p>
            <a:pPr marL="385762" indent="-385762">
              <a:lnSpc>
                <a:spcPct val="90000"/>
              </a:lnSpc>
              <a:buClr>
                <a:srgbClr val="FFFFFF"/>
              </a:buClr>
              <a:buFont typeface="Times"/>
            </a:pPr>
            <a:r>
              <a:t>Mayor of the Palace </a:t>
            </a:r>
          </a:p>
          <a:p>
            <a:pPr marL="385762" indent="-385762">
              <a:lnSpc>
                <a:spcPct val="90000"/>
              </a:lnSpc>
              <a:buClr>
                <a:srgbClr val="FFFFFF"/>
              </a:buClr>
              <a:buFont typeface="Times"/>
            </a:pPr>
            <a:r>
              <a:t>The “Hammer” defeats Muslims. </a:t>
            </a:r>
          </a:p>
          <a:p>
            <a:pPr lvl="1" marL="855662" indent="-385762">
              <a:lnSpc>
                <a:spcPct val="90000"/>
              </a:lnSpc>
              <a:buClr>
                <a:srgbClr val="FFFFFF"/>
              </a:buClr>
              <a:buFont typeface="Times"/>
            </a:pPr>
            <a:r>
              <a:rPr>
                <a:latin typeface="Avenir Book Oblique"/>
                <a:ea typeface="Avenir Book Oblique"/>
                <a:cs typeface="Avenir Book Oblique"/>
                <a:sym typeface="Avenir Book Oblique"/>
              </a:rPr>
              <a:t>Battle of Tours </a:t>
            </a:r>
            <a:r>
              <a:t>732</a:t>
            </a:r>
          </a:p>
          <a:p>
            <a:pPr marL="385762" indent="-385762">
              <a:lnSpc>
                <a:spcPct val="90000"/>
              </a:lnSpc>
              <a:buClr>
                <a:srgbClr val="FFFFFF"/>
              </a:buClr>
              <a:buFont typeface="Times"/>
            </a:pPr>
            <a:r>
              <a:t>Pepin the Short - Charles’ son</a:t>
            </a:r>
          </a:p>
          <a:p>
            <a:pPr marL="385762" indent="-385762">
              <a:lnSpc>
                <a:spcPct val="90000"/>
              </a:lnSpc>
              <a:buClr>
                <a:srgbClr val="FFFFFF"/>
              </a:buClr>
              <a:buFont typeface="Times"/>
              <a:defRPr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Carolingian Dynasty </a:t>
            </a:r>
          </a:p>
        </p:txBody>
      </p:sp>
      <p:pic>
        <p:nvPicPr>
          <p:cNvPr id="281" name="charles-martel-1.jpg" descr="charles-martel-1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18520" y="2817706"/>
            <a:ext cx="4803173" cy="5852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Donation of Pepi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venir Book Oblique"/>
                <a:ea typeface="Avenir Book Oblique"/>
                <a:cs typeface="Avenir Book Oblique"/>
                <a:sym typeface="Avenir Book Oblique"/>
              </a:defRPr>
            </a:lvl1pPr>
          </a:lstStyle>
          <a:p>
            <a:pPr/>
            <a:r>
              <a:t>Donation of Pepin </a:t>
            </a:r>
          </a:p>
        </p:txBody>
      </p:sp>
      <p:sp>
        <p:nvSpPr>
          <p:cNvPr id="284" name="751, Pope Zachary petitioned Pepin for aid against Lombards.…"/>
          <p:cNvSpPr txBox="1"/>
          <p:nvPr>
            <p:ph type="body" sz="half" idx="1"/>
          </p:nvPr>
        </p:nvSpPr>
        <p:spPr>
          <a:xfrm>
            <a:off x="7028462" y="2030906"/>
            <a:ext cx="5803619" cy="6707788"/>
          </a:xfrm>
          <a:prstGeom prst="rect">
            <a:avLst/>
          </a:prstGeom>
        </p:spPr>
        <p:txBody>
          <a:bodyPr/>
          <a:lstStyle/>
          <a:p>
            <a:pPr marL="465364" indent="-465364">
              <a:defRPr sz="3800"/>
            </a:pPr>
            <a:r>
              <a:t>751, Pope Zachary petitioned Pepin for aid against Lombards. </a:t>
            </a:r>
          </a:p>
          <a:p>
            <a:pPr marL="465364" indent="-465364">
              <a:defRPr sz="3800"/>
            </a:pPr>
            <a:r>
              <a:t>754 - Pepin was anointed King of the Franks by Pope Stephan II</a:t>
            </a:r>
          </a:p>
        </p:txBody>
      </p:sp>
      <p:pic>
        <p:nvPicPr>
          <p:cNvPr id="285" name="La_donacion_de_Pipino_el_Breve_al_Papa_Esteban_II.jpg" descr="La_donacion_de_Pipino_el_Breve_al_Papa_Esteban_II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773" y="2495281"/>
            <a:ext cx="6301542" cy="60712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he Carolingian Empi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Carolingian Empire</a:t>
            </a:r>
          </a:p>
        </p:txBody>
      </p:sp>
      <p:pic>
        <p:nvPicPr>
          <p:cNvPr id="288" name="ben57549_1702.jpeg" descr="ben57549_17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1893" y="2275839"/>
            <a:ext cx="7261014" cy="64436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harlemagne: 768-81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pc="997" sz="6232"/>
            </a:lvl1pPr>
          </a:lstStyle>
          <a:p>
            <a:pPr/>
            <a:r>
              <a:t>Charlemagne: 768-814</a:t>
            </a:r>
          </a:p>
        </p:txBody>
      </p:sp>
      <p:sp>
        <p:nvSpPr>
          <p:cNvPr id="291" name="Defeats the Saxons, Lombards, Avars, and Saracens.…"/>
          <p:cNvSpPr txBox="1"/>
          <p:nvPr>
            <p:ph type="body" sz="half" idx="1"/>
          </p:nvPr>
        </p:nvSpPr>
        <p:spPr>
          <a:xfrm>
            <a:off x="660400" y="2605634"/>
            <a:ext cx="6108630" cy="6131966"/>
          </a:xfrm>
          <a:prstGeom prst="rect">
            <a:avLst/>
          </a:prstGeom>
        </p:spPr>
        <p:txBody>
          <a:bodyPr/>
          <a:lstStyle/>
          <a:p>
            <a:pPr marL="378047" indent="-378047" defTabSz="572516">
              <a:lnSpc>
                <a:spcPct val="90000"/>
              </a:lnSpc>
              <a:spcBef>
                <a:spcPts val="4100"/>
              </a:spcBef>
              <a:buClr>
                <a:srgbClr val="FFFFFF"/>
              </a:buClr>
              <a:buFont typeface="Times"/>
              <a:defRPr sz="3528">
                <a:effectLst>
                  <a:outerShdw sx="100000" sy="100000" kx="0" ky="0" algn="b" rotWithShape="0" blurRad="12446" dist="24892" dir="2700000">
                    <a:srgbClr val="407AAA"/>
                  </a:outerShdw>
                </a:effectLst>
              </a:defRPr>
            </a:pPr>
            <a:r>
              <a:t>Defeats the Saxons, Lombards, Avars, and Saracens.</a:t>
            </a:r>
          </a:p>
          <a:p>
            <a:pPr marL="378047" indent="-378047" defTabSz="572516">
              <a:lnSpc>
                <a:spcPct val="90000"/>
              </a:lnSpc>
              <a:spcBef>
                <a:spcPts val="4100"/>
              </a:spcBef>
              <a:buClr>
                <a:srgbClr val="FFFFFF"/>
              </a:buClr>
              <a:buFont typeface="Times"/>
              <a:defRPr sz="3528">
                <a:effectLst>
                  <a:outerShdw sx="100000" sy="100000" kx="0" ky="0" algn="b" rotWithShape="0" blurRad="12446" dist="24892" dir="2700000">
                    <a:srgbClr val="407AAA"/>
                  </a:outerShdw>
                </a:effectLst>
              </a:defRPr>
            </a:pPr>
            <a:r>
              <a:t>Builds a city and palace in Aachen. </a:t>
            </a:r>
          </a:p>
          <a:p>
            <a:pPr marL="378047" indent="-378047" defTabSz="572516">
              <a:lnSpc>
                <a:spcPct val="90000"/>
              </a:lnSpc>
              <a:spcBef>
                <a:spcPts val="4100"/>
              </a:spcBef>
              <a:buClr>
                <a:srgbClr val="FFFFFF"/>
              </a:buClr>
              <a:buFont typeface="Times"/>
              <a:defRPr sz="3528">
                <a:effectLst>
                  <a:outerShdw sx="100000" sy="100000" kx="0" ky="0" algn="b" rotWithShape="0" blurRad="12446" dist="24892" dir="2700000">
                    <a:srgbClr val="407AAA"/>
                  </a:outerShdw>
                </a:effectLst>
              </a:defRPr>
            </a:pPr>
            <a:r>
              <a:rPr>
                <a:latin typeface="Avenir Book Oblique"/>
                <a:ea typeface="Avenir Book Oblique"/>
                <a:cs typeface="Avenir Book Oblique"/>
                <a:sym typeface="Avenir Book Oblique"/>
              </a:rPr>
              <a:t>Einhard</a:t>
            </a:r>
            <a:r>
              <a:t> - personal historian</a:t>
            </a:r>
          </a:p>
          <a:p>
            <a:pPr marL="378047" indent="-378047" defTabSz="572516">
              <a:lnSpc>
                <a:spcPct val="90000"/>
              </a:lnSpc>
              <a:spcBef>
                <a:spcPts val="4100"/>
              </a:spcBef>
              <a:buClr>
                <a:srgbClr val="FFFFFF"/>
              </a:buClr>
              <a:buFont typeface="Times"/>
              <a:defRPr sz="3528">
                <a:effectLst>
                  <a:outerShdw sx="100000" sy="100000" kx="0" ky="0" algn="b" rotWithShape="0" blurRad="12446" dist="24892" dir="2700000">
                    <a:srgbClr val="407AAA"/>
                  </a:outerShdw>
                </a:effectLst>
              </a:defRPr>
            </a:pPr>
            <a:r>
              <a:t>Encourages scholarship - </a:t>
            </a:r>
            <a:r>
              <a:rPr>
                <a:latin typeface="Avenir Book Oblique"/>
                <a:ea typeface="Avenir Book Oblique"/>
                <a:cs typeface="Avenir Book Oblique"/>
                <a:sym typeface="Avenir Book Oblique"/>
              </a:rPr>
              <a:t>Alcuin</a:t>
            </a:r>
          </a:p>
        </p:txBody>
      </p:sp>
      <p:pic>
        <p:nvPicPr>
          <p:cNvPr id="292" name="charlemagne.png" descr="charlemagn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2898" y="2745457"/>
            <a:ext cx="4647287" cy="58521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 thruBlk="1"/>
      </p:transition>
    </mc:Choice>
    <mc:Fallback>
      <p:transition spd="fast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arolingian Renaiss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97256">
              <a:defRPr spc="826" sz="5168">
                <a:effectLst>
                  <a:outerShdw sx="100000" sy="100000" kx="0" ky="0" algn="b" rotWithShape="0" blurRad="8636" dist="25908" dir="2700000">
                    <a:srgbClr val="FFFFFF"/>
                  </a:outerShdw>
                </a:effectLst>
              </a:defRPr>
            </a:lvl1pPr>
          </a:lstStyle>
          <a:p>
            <a:pPr/>
            <a:r>
              <a:t>Carolingian Renaissance</a:t>
            </a:r>
          </a:p>
        </p:txBody>
      </p:sp>
      <p:pic>
        <p:nvPicPr>
          <p:cNvPr id="295" name="image.jpg" descr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10773" y="2837497"/>
            <a:ext cx="5418668" cy="5852161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Significant change in minuscule…"/>
          <p:cNvSpPr txBox="1"/>
          <p:nvPr>
            <p:ph type="body" sz="half" idx="1"/>
          </p:nvPr>
        </p:nvSpPr>
        <p:spPr>
          <a:xfrm>
            <a:off x="985519" y="2789554"/>
            <a:ext cx="4917159" cy="5948046"/>
          </a:xfrm>
          <a:prstGeom prst="rect">
            <a:avLst/>
          </a:prstGeom>
        </p:spPr>
        <p:txBody>
          <a:bodyPr/>
          <a:lstStyle/>
          <a:p>
            <a:pPr marL="354901" indent="-354901" defTabSz="537463">
              <a:spcBef>
                <a:spcPts val="3800"/>
              </a:spcBef>
              <a:buClr>
                <a:srgbClr val="FFFFFF"/>
              </a:buClr>
              <a:buFont typeface="Times"/>
              <a:defRPr sz="3312">
                <a:effectLst>
                  <a:outerShdw sx="100000" sy="100000" kx="0" ky="0" algn="b" rotWithShape="0" blurRad="11684" dist="23368" dir="2700000">
                    <a:srgbClr val="407AAA"/>
                  </a:outerShdw>
                </a:effectLst>
              </a:defRPr>
            </a:pPr>
            <a:r>
              <a:t>Significant change in minuscule </a:t>
            </a:r>
          </a:p>
          <a:p>
            <a:pPr marL="354901" indent="-354901" defTabSz="537463">
              <a:spcBef>
                <a:spcPts val="3800"/>
              </a:spcBef>
              <a:buClr>
                <a:srgbClr val="FFFFFF"/>
              </a:buClr>
              <a:buFont typeface="Times"/>
              <a:defRPr sz="3312">
                <a:effectLst>
                  <a:outerShdw sx="100000" sy="100000" kx="0" ky="0" algn="b" rotWithShape="0" blurRad="11684" dist="23368" dir="2700000">
                    <a:srgbClr val="407AAA"/>
                  </a:outerShdw>
                </a:effectLst>
              </a:defRPr>
            </a:pPr>
            <a:r>
              <a:t>More refined culture - Christian</a:t>
            </a:r>
          </a:p>
          <a:p>
            <a:pPr marL="354901" indent="-354901" defTabSz="537463">
              <a:spcBef>
                <a:spcPts val="3800"/>
              </a:spcBef>
              <a:buClr>
                <a:srgbClr val="FFFFFF"/>
              </a:buClr>
              <a:buFont typeface="Times"/>
              <a:defRPr sz="3312">
                <a:effectLst>
                  <a:outerShdw sx="100000" sy="100000" kx="0" ky="0" algn="b" rotWithShape="0" blurRad="11684" dist="23368" dir="2700000">
                    <a:srgbClr val="407AAA"/>
                  </a:outerShdw>
                </a:effectLst>
              </a:defRPr>
            </a:pPr>
            <a:r>
              <a:t>Court &amp; Estate System </a:t>
            </a:r>
          </a:p>
          <a:p>
            <a:pPr marL="354901" indent="-354901" defTabSz="537463">
              <a:spcBef>
                <a:spcPts val="3800"/>
              </a:spcBef>
              <a:buClr>
                <a:srgbClr val="FFFFFF"/>
              </a:buClr>
              <a:buFont typeface="Times"/>
              <a:defRPr sz="3312">
                <a:effectLst>
                  <a:outerShdw sx="100000" sy="100000" kx="0" ky="0" algn="b" rotWithShape="0" blurRad="11684" dist="23368" dir="2700000">
                    <a:srgbClr val="407AAA"/>
                  </a:outerShdw>
                </a:effectLst>
              </a:defRPr>
            </a:pPr>
            <a:r>
              <a:t>Counts and Cities</a:t>
            </a:r>
          </a:p>
          <a:p>
            <a:pPr lvl="1" marL="800354" indent="-368046" defTabSz="537463">
              <a:spcBef>
                <a:spcPts val="3800"/>
              </a:spcBef>
              <a:buClr>
                <a:srgbClr val="FFFFFF"/>
              </a:buClr>
              <a:buFont typeface="Times"/>
              <a:buChar char="–"/>
              <a:defRPr sz="2576">
                <a:effectLst>
                  <a:outerShdw sx="100000" sy="100000" kx="0" ky="0" algn="b" rotWithShape="0" blurRad="11684" dist="23368" dir="2700000">
                    <a:srgbClr val="407AAA"/>
                  </a:outerShdw>
                </a:effectLst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Missi Dominici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he New Rom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New Rome</a:t>
            </a:r>
          </a:p>
        </p:txBody>
      </p:sp>
      <p:sp>
        <p:nvSpPr>
          <p:cNvPr id="299" name="726-787: Iconoclast Controversy sweeps through the Byzantine Empir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726-787: Iconoclast Controversy sweeps through the Byzantine Empire.</a:t>
            </a:r>
          </a:p>
          <a:p>
            <a:pPr/>
            <a:r>
              <a:t>797: Irene of Athens brutally kills her son Constantine VI and assumes the role of Emperor. </a:t>
            </a:r>
          </a:p>
          <a:p>
            <a:pPr/>
            <a:r>
              <a:t>799-800: Internal factions in Rome attempted to depose Pope Leo III.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he Later Roman Empi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Later Roman Empire</a:t>
            </a:r>
          </a:p>
        </p:txBody>
      </p:sp>
      <p:sp>
        <p:nvSpPr>
          <p:cNvPr id="154" name="Roman infrastructure in pla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Roman infrastructure in place</a:t>
            </a:r>
          </a:p>
          <a:p>
            <a:pPr lvl="1">
              <a:spcBef>
                <a:spcPts val="0"/>
              </a:spcBef>
              <a:buClr>
                <a:srgbClr val="FF9900"/>
              </a:buCl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Roads, institutional hierarchies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Challenges from strong Persian empire (Sassanid dynasty, 226-641 CE)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Invasions of Germanic peoples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Holy Roman Empi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79044">
              <a:defRPr spc="1102" sz="6887">
                <a:effectLst>
                  <a:outerShdw sx="100000" sy="100000" kx="0" ky="0" algn="b" rotWithShape="0" blurRad="10414" dist="31242" dir="2700000">
                    <a:srgbClr val="FFFFFF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Holy </a:t>
            </a:r>
            <a:r>
              <a:rPr>
                <a:latin typeface="+mn-lt"/>
                <a:ea typeface="+mn-ea"/>
                <a:cs typeface="+mn-cs"/>
                <a:sym typeface="Avenir Light"/>
              </a:rPr>
              <a:t>Roman</a:t>
            </a:r>
            <a:r>
              <a:t> Empire</a:t>
            </a:r>
          </a:p>
        </p:txBody>
      </p:sp>
      <p:sp>
        <p:nvSpPr>
          <p:cNvPr id="302" name="Christmas Day 800…"/>
          <p:cNvSpPr txBox="1"/>
          <p:nvPr>
            <p:ph type="body" sz="half" idx="1"/>
          </p:nvPr>
        </p:nvSpPr>
        <p:spPr>
          <a:xfrm>
            <a:off x="660400" y="2250792"/>
            <a:ext cx="6318674" cy="6486808"/>
          </a:xfrm>
          <a:prstGeom prst="rect">
            <a:avLst/>
          </a:prstGeom>
        </p:spPr>
        <p:txBody>
          <a:bodyPr/>
          <a:lstStyle/>
          <a:p>
            <a:pPr marL="385762" indent="-385762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Christmas Day 800</a:t>
            </a:r>
          </a:p>
          <a:p>
            <a:pPr marL="385762" indent="-385762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Leo III crowns Charlemagne</a:t>
            </a:r>
          </a:p>
          <a:p>
            <a:pPr marL="385762" indent="-385762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Holy Roman Emperor </a:t>
            </a:r>
          </a:p>
          <a:p>
            <a:pPr marL="385762" indent="-385762">
              <a:buClr>
                <a:srgbClr val="FFFFFF"/>
              </a:buClr>
              <a:buFont typeface="Times"/>
              <a:defRPr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Church / State </a:t>
            </a:r>
          </a:p>
        </p:txBody>
      </p:sp>
      <p:pic>
        <p:nvPicPr>
          <p:cNvPr id="303" name="image.jpg" descr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08426" y="2691270"/>
            <a:ext cx="4888090" cy="58521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Development of Western Europ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pc="648" sz="4050">
                <a:effectLst>
                  <a:outerShdw sx="100000" sy="100000" kx="0" ky="0" algn="b" rotWithShape="0" blurRad="10287" dist="30861" dir="2700000">
                    <a:srgbClr val="FFFFFF"/>
                  </a:outerShdw>
                </a:effectLst>
              </a:defRPr>
            </a:lvl1pPr>
          </a:lstStyle>
          <a:p>
            <a:pPr>
              <a:defRPr spc="984" sz="6156"/>
            </a:pPr>
            <a:r>
              <a:rPr spc="648" sz="4050"/>
              <a:t>Development of Western Europe</a:t>
            </a:r>
          </a:p>
        </p:txBody>
      </p:sp>
      <p:sp>
        <p:nvSpPr>
          <p:cNvPr id="306" name="Henri Pirenne: Muhammad and Charlemagn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5781" indent="-535781">
              <a:buClr>
                <a:srgbClr val="FFFFFF"/>
              </a:buClr>
              <a:buFont typeface="Times"/>
            </a:pPr>
            <a:r>
              <a:rPr b="1" sz="5000">
                <a:latin typeface="Times"/>
                <a:ea typeface="Times"/>
                <a:cs typeface="Times"/>
                <a:sym typeface="Times"/>
              </a:rPr>
              <a:t>Henri Pirenne: </a:t>
            </a:r>
            <a:r>
              <a:rPr b="1" i="1" sz="5000">
                <a:latin typeface="Times"/>
                <a:ea typeface="Times"/>
                <a:cs typeface="Times"/>
                <a:sym typeface="Times"/>
              </a:rPr>
              <a:t>Muhammad and Charlemagne. </a:t>
            </a:r>
            <a:endParaRPr b="1" i="1" sz="5000">
              <a:latin typeface="Times"/>
              <a:ea typeface="Times"/>
              <a:cs typeface="Times"/>
              <a:sym typeface="Times"/>
            </a:endParaRPr>
          </a:p>
          <a:p>
            <a:pPr marL="545479" indent="-487680">
              <a:buClr>
                <a:srgbClr val="FFFFFF"/>
              </a:buClr>
              <a:buSzTx/>
              <a:buFont typeface="Helvetica"/>
              <a:buNone/>
            </a:pPr>
            <a:r>
              <a:rPr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>
                <a:latin typeface="Arial"/>
                <a:ea typeface="Arial"/>
                <a:cs typeface="Arial"/>
                <a:sym typeface="Arial"/>
              </a:rPr>
              <a:t>"Without Islam, the Frankish Empire would have probably never existed, and Charlemagne, without Muhammad, would be inconceivable”.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he Father of Europ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2308">
              <a:defRPr spc="994" sz="6216">
                <a:effectLst>
                  <a:outerShdw sx="100000" sy="100000" kx="0" ky="0" algn="b" rotWithShape="0" blurRad="9398" dist="28194" dir="2700000">
                    <a:srgbClr val="FFFFFF"/>
                  </a:outerShdw>
                </a:effectLst>
              </a:defRPr>
            </a:lvl1pPr>
          </a:lstStyle>
          <a:p>
            <a:pPr/>
            <a:r>
              <a:t>The Father of Europe</a:t>
            </a:r>
          </a:p>
        </p:txBody>
      </p:sp>
      <p:sp>
        <p:nvSpPr>
          <p:cNvPr id="309" name="Charlemagne’s nickname at court was David . Why is this significant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5781" indent="-535781">
              <a:lnSpc>
                <a:spcPct val="90000"/>
              </a:lnSpc>
              <a:buClr>
                <a:srgbClr val="FFFFFF"/>
              </a:buClr>
              <a:buFont typeface="Times"/>
            </a:pPr>
            <a:r>
              <a: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Times"/>
                <a:ea typeface="Times"/>
                <a:cs typeface="Times"/>
                <a:sym typeface="Times"/>
              </a:rPr>
              <a:t>Charlemagne’s nickname at court was </a:t>
            </a:r>
            <a:r>
              <a:rPr i="1"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Times"/>
                <a:ea typeface="Times"/>
                <a:cs typeface="Times"/>
                <a:sym typeface="Times"/>
              </a:rPr>
              <a:t>David . </a:t>
            </a:r>
            <a:r>
              <a: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  <a:latin typeface="Times"/>
                <a:ea typeface="Times"/>
                <a:cs typeface="Times"/>
                <a:sym typeface="Times"/>
              </a:rPr>
              <a:t>Why is this significant?</a:t>
            </a:r>
            <a:endParaRPr sz="5000">
              <a:effectLst>
                <a:outerShdw sx="100000" sy="100000" kx="0" ky="0" algn="b" rotWithShape="0" blurRad="12700" dist="25400" dir="2700000">
                  <a:srgbClr val="407AAA"/>
                </a:outerShdw>
              </a:effectLst>
              <a:latin typeface="Times"/>
              <a:ea typeface="Times"/>
              <a:cs typeface="Times"/>
              <a:sym typeface="Times"/>
            </a:endParaRPr>
          </a:p>
          <a:p>
            <a:pPr marL="476250" indent="-476250">
              <a:lnSpc>
                <a:spcPct val="90000"/>
              </a:lnSpc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rPr>
                <a:latin typeface="Times"/>
                <a:ea typeface="Times"/>
                <a:cs typeface="Times"/>
                <a:sym typeface="Times"/>
              </a:rPr>
              <a:t>According to Christopher Dawson w</a:t>
            </a:r>
            <a:r>
              <a:t>hy did Pope Leo III so willingly crown Charlemagne? </a:t>
            </a:r>
          </a:p>
          <a:p>
            <a:pPr marL="476250" indent="-476250">
              <a:lnSpc>
                <a:spcPct val="90000"/>
              </a:lnSpc>
              <a:buClr>
                <a:srgbClr val="FFFFFF"/>
              </a:buClr>
              <a:buFont typeface="Times"/>
              <a:defRPr sz="5000">
                <a:effectLst>
                  <a:outerShdw sx="100000" sy="100000" kx="0" ky="0" algn="b" rotWithShape="0" blurRad="12700" dist="25400" dir="2700000">
                    <a:srgbClr val="407AAA"/>
                  </a:outerShdw>
                </a:effectLst>
              </a:defRPr>
            </a:pPr>
            <a:r>
              <a:t>What event does Charlemagne’s rule allude to?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Next Wee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Next Week</a:t>
            </a:r>
          </a:p>
        </p:txBody>
      </p:sp>
      <p:sp>
        <p:nvSpPr>
          <p:cNvPr id="312" name="Explain feudalism and how it contributed to the making of Europe during the Middle Ages. Be able to account for what Feudalism was and how it varied!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Explain feudalism and how it contributed to the making of Europe during the Middle Ages. Be able to account for what Feudalism was and how it varied!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aesaropapis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Caesaropapism</a:t>
            </a:r>
          </a:p>
        </p:txBody>
      </p:sp>
      <p:sp>
        <p:nvSpPr>
          <p:cNvPr id="157" name="Power centralized in figure of Empero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Power centralized in figure of Emperor 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Christian leader cannot claim divinity, rather divine authority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Political rule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Involved in Religious rule as well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Authority absolute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 thruBlk="1"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he Byzantine Cou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Byzantine Court</a:t>
            </a:r>
          </a:p>
        </p:txBody>
      </p:sp>
      <p:sp>
        <p:nvSpPr>
          <p:cNvPr id="160" name="Etiquette reinforces authority of Empero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Etiquette reinforces authority of Emperor</a:t>
            </a:r>
          </a:p>
          <a:p>
            <a:pPr lvl="1">
              <a:spcBef>
                <a:spcPts val="0"/>
              </a:spcBef>
              <a:buClr>
                <a:srgbClr val="FF9900"/>
              </a:buCl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Royal purple</a:t>
            </a:r>
          </a:p>
          <a:p>
            <a:pPr lvl="1">
              <a:spcBef>
                <a:spcPts val="0"/>
              </a:spcBef>
              <a:buClr>
                <a:srgbClr val="FF9900"/>
              </a:buCl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Prostration</a:t>
            </a:r>
          </a:p>
          <a:p>
            <a:pPr lvl="1">
              <a:spcBef>
                <a:spcPts val="0"/>
              </a:spcBef>
              <a:buClr>
                <a:srgbClr val="FF9900"/>
              </a:buCl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Mechanical devices designed to inspire awe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 thruBlk="1"/>
      </p:transition>
    </mc:Choice>
    <mc:Fallback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Justinian (527-565 CE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Justinian (527-565 CE)</a:t>
            </a:r>
          </a:p>
        </p:txBody>
      </p:sp>
      <p:sp>
        <p:nvSpPr>
          <p:cNvPr id="163" name="The “sleepless emperor”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“sleepless emperor”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Wife Theodora as advisor</a:t>
            </a:r>
          </a:p>
          <a:p>
            <a:pPr lvl="1" marL="911565" indent="-441665">
              <a:spcBef>
                <a:spcPts val="0"/>
              </a:spcBef>
              <a:buClr>
                <a:srgbClr val="FF9900"/>
              </a:buClr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Background: circus performer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Uses army to contain tax riots, ambitious construction program</a:t>
            </a:r>
          </a:p>
          <a:p>
            <a:pPr lvl="1" marL="911565" indent="-441665">
              <a:spcBef>
                <a:spcPts val="0"/>
              </a:spcBef>
              <a:buClr>
                <a:srgbClr val="FF9900"/>
              </a:buClr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Hagia Sophia</a:t>
            </a:r>
          </a:p>
          <a:p>
            <a:pPr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Law Code definitive for centuries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 thruBlk="1"/>
      </p:transition>
    </mc:Choice>
    <mc:Fallback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Justinian1.jpg" descr="Justinian1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79166" y="866986"/>
            <a:ext cx="4846468" cy="7802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 thruBlk="1"/>
      </p:transition>
    </mc:Choice>
    <mc:Fallback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