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2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363"/>
  </p:normalViewPr>
  <p:slideViewPr>
    <p:cSldViewPr snapToGrid="0" snapToObjects="1">
      <p:cViewPr varScale="1">
        <p:scale>
          <a:sx n="53" d="100"/>
          <a:sy n="53" d="100"/>
        </p:scale>
        <p:origin x="21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51816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sz="quarter" idx="13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3000" i="1">
                <a:solidFill>
                  <a:srgbClr val="9D9D9D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4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r>
              <a:t>“Type a quote here.” 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622300" y="1181100"/>
            <a:ext cx="11760200" cy="567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6805519" y="981849"/>
            <a:ext cx="5575301" cy="7531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508000" y="2578100"/>
            <a:ext cx="1199729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508000" y="2578100"/>
            <a:ext cx="119888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620619" y="2994799"/>
            <a:ext cx="55245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6654800" y="977900"/>
            <a:ext cx="5727700" cy="360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6654800" y="5003800"/>
            <a:ext cx="5727700" cy="364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620619" y="975499"/>
            <a:ext cx="5575301" cy="7670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 flipV="1">
            <a:off x="508000" y="9245597"/>
            <a:ext cx="11988800" cy="3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 flipV="1">
            <a:off x="508000" y="508000"/>
            <a:ext cx="11988800" cy="1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228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457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685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9144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11430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1371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600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828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Placeholder 130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5300" y="1092200"/>
            <a:ext cx="12014200" cy="6007100"/>
          </a:xfrm>
          <a:prstGeom prst="rect">
            <a:avLst/>
          </a:prstGeom>
        </p:spPr>
      </p:pic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Week </a:t>
            </a:r>
            <a:r>
              <a:rPr lang="en-US" dirty="0"/>
              <a:t>7</a:t>
            </a:r>
            <a:r>
              <a:rPr dirty="0"/>
              <a:t> 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rPr i="1" dirty="0"/>
              <a:t>The Rise of Rome</a:t>
            </a:r>
            <a:r>
              <a:rPr dirty="0"/>
              <a:t> - from Kingdom to Empire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Early Kingdom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xfrm>
            <a:off x="7317889" y="2886112"/>
            <a:ext cx="4413923" cy="5690946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Monarchy through 7</a:t>
            </a:r>
            <a:r>
              <a:rPr baseline="30235"/>
              <a:t>th</a:t>
            </a:r>
            <a:r>
              <a:t>-6</a:t>
            </a:r>
            <a:r>
              <a:rPr baseline="30235"/>
              <a:t>th</a:t>
            </a:r>
            <a:r>
              <a:t> c. BCE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Streets, temples, public buildings</a:t>
            </a:r>
          </a:p>
          <a:p>
            <a:pPr>
              <a:buBlip>
                <a:blip r:embed="rId2"/>
              </a:buBlip>
            </a:pPr>
            <a:r>
              <a:t>Major center of trade routes</a:t>
            </a:r>
          </a:p>
        </p:txBody>
      </p:sp>
      <p:pic>
        <p:nvPicPr>
          <p:cNvPr id="161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0487" y="3426191"/>
            <a:ext cx="6565507" cy="4261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700">
                <a:effectLst>
                  <a:outerShdw blurRad="12700" dist="38100" dir="2700000" rotWithShape="0">
                    <a:srgbClr val="000000"/>
                  </a:outerShdw>
                </a:effectLst>
              </a:defRPr>
            </a:lvl1pPr>
          </a:lstStyle>
          <a:p>
            <a:r>
              <a:t>The Seven Kings of Rome</a:t>
            </a:r>
          </a:p>
        </p:txBody>
      </p:sp>
      <p:sp>
        <p:nvSpPr>
          <p:cNvPr id="169" name="Shape 1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>
                <a:effectLst>
                  <a:outerShdw blurRad="10668" dist="2133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Romulus: 753-715 BC 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>
                <a:effectLst>
                  <a:outerShdw blurRad="10668" dist="2133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Numa: 715-673 BC 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>
                <a:effectLst>
                  <a:outerShdw blurRad="10668" dist="2133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Tullus Hostilius: 673-642 BC 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>
                <a:effectLst>
                  <a:outerShdw blurRad="10668" dist="2133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Ancus Marcius: 642-616 BC 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>
                <a:effectLst>
                  <a:outerShdw blurRad="10668" dist="2133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Tarquin the Elder: 616-579 BC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>
                <a:effectLst>
                  <a:outerShdw blurRad="10668" dist="2133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Servius Tullius: 579-534 BC </a:t>
            </a:r>
          </a:p>
          <a:p>
            <a:pPr marL="352043" indent="-352043" defTabSz="490727">
              <a:spcBef>
                <a:spcPts val="3500"/>
              </a:spcBef>
              <a:buBlip>
                <a:blip r:embed="rId2"/>
              </a:buBlip>
              <a:defRPr sz="2856">
                <a:effectLst>
                  <a:outerShdw blurRad="10668" dist="21336" dir="27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Tarquin the Proud: 534-510 BC</a:t>
            </a:r>
          </a:p>
        </p:txBody>
      </p:sp>
      <p:pic>
        <p:nvPicPr>
          <p:cNvPr id="170" name="132786868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28740" y="3828302"/>
            <a:ext cx="3682702" cy="3682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6890" indent="-476250">
              <a:buClr>
                <a:srgbClr val="FFFFFF"/>
              </a:buClr>
              <a:buSzPct val="100000"/>
              <a:buFont typeface="Times"/>
              <a:buChar char="•"/>
              <a:defRPr sz="5000">
                <a:effectLst>
                  <a:outerShdw blurRad="12700" dist="25400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In 510 BC, a revolution broke out, spearheaded by Rome’s elite. </a:t>
            </a:r>
          </a:p>
          <a:p>
            <a:pPr marL="516890" indent="-476250">
              <a:buClr>
                <a:srgbClr val="FFFFFF"/>
              </a:buClr>
              <a:buSzPct val="100000"/>
              <a:buFont typeface="Times"/>
              <a:buChar char="•"/>
              <a:defRPr sz="5000">
                <a:effectLst>
                  <a:outerShdw blurRad="12700" dist="25400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Established Senatorial Rule headed by aristocrats living in Rome. </a:t>
            </a:r>
          </a:p>
          <a:p>
            <a:pPr marL="516890" indent="-476250">
              <a:buClr>
                <a:srgbClr val="FFFFFF"/>
              </a:buClr>
              <a:buSzPct val="100000"/>
              <a:buFont typeface="Times"/>
              <a:buChar char="•"/>
              <a:defRPr sz="5000">
                <a:effectLst>
                  <a:outerShdw blurRad="12700" dist="25400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Senex = Old wise men. </a:t>
            </a:r>
          </a:p>
        </p:txBody>
      </p:sp>
      <p:pic>
        <p:nvPicPr>
          <p:cNvPr id="173" name="6a00d83451d49569e20120a520fe58970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8744" y="41696"/>
            <a:ext cx="5784954" cy="3015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f5fcee62221c6c8a1da9794aac16eded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933" r="2933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Establishment of the Republic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81381" indent="-381381" defTabSz="531622">
              <a:spcBef>
                <a:spcPts val="3800"/>
              </a:spcBef>
              <a:buBlip>
                <a:blip r:embed="rId2"/>
              </a:buBlip>
              <a:defRPr sz="3094"/>
            </a:pPr>
            <a:r>
              <a:t>509 BCE Romans overthrow Tarquin and vowed never to have a government ruled by a King</a:t>
            </a:r>
          </a:p>
          <a:p>
            <a:pPr marL="381381" indent="-381381" defTabSz="531622">
              <a:spcBef>
                <a:spcPts val="3800"/>
              </a:spcBef>
              <a:buBlip>
                <a:blip r:embed="rId2"/>
              </a:buBlip>
              <a:defRPr sz="3094"/>
            </a:pPr>
            <a:r>
              <a:t>Roman forum built = res publica or “public affairs” </a:t>
            </a:r>
          </a:p>
          <a:p>
            <a:pPr marL="381381" indent="-381381" defTabSz="531622">
              <a:spcBef>
                <a:spcPts val="3800"/>
              </a:spcBef>
              <a:buBlip>
                <a:blip r:embed="rId2"/>
              </a:buBlip>
              <a:defRPr sz="3094"/>
            </a:pPr>
            <a:r>
              <a:t>Republican Constitution - the citizens have the right to vote for leader</a:t>
            </a:r>
          </a:p>
          <a:p>
            <a:pPr marL="762762" lvl="1" indent="-381381" defTabSz="531622">
              <a:spcBef>
                <a:spcPts val="3800"/>
              </a:spcBef>
              <a:buBlip>
                <a:blip r:embed="rId2"/>
              </a:buBlip>
              <a:defRPr sz="3094"/>
            </a:pPr>
            <a:r>
              <a:t>Executive: 2 consuls</a:t>
            </a:r>
          </a:p>
          <a:p>
            <a:pPr marL="762762" lvl="1" indent="-381381" defTabSz="531622">
              <a:spcBef>
                <a:spcPts val="3800"/>
              </a:spcBef>
              <a:buBlip>
                <a:blip r:embed="rId2"/>
              </a:buBlip>
              <a:defRPr sz="3094"/>
            </a:pPr>
            <a:r>
              <a:t>Senate</a:t>
            </a:r>
          </a:p>
          <a:p>
            <a:pPr marL="762762" lvl="1" indent="-381381" defTabSz="531622">
              <a:spcBef>
                <a:spcPts val="3800"/>
              </a:spcBef>
              <a:buBlip>
                <a:blip r:embed="rId2"/>
              </a:buBlip>
              <a:defRPr sz="3094"/>
            </a:pPr>
            <a:r>
              <a:t>Voting Rights to all free-born male citizens</a:t>
            </a:r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Social Conflict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sz="half" idx="1"/>
          </p:nvPr>
        </p:nvSpPr>
        <p:spPr>
          <a:xfrm>
            <a:off x="469750" y="2805951"/>
            <a:ext cx="7152865" cy="5715001"/>
          </a:xfrm>
          <a:prstGeom prst="rect">
            <a:avLst/>
          </a:prstGeom>
        </p:spPr>
        <p:txBody>
          <a:bodyPr/>
          <a:lstStyle/>
          <a:p>
            <a:pPr marL="474784" indent="-474784">
              <a:lnSpc>
                <a:spcPct val="8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Patricians (aristocrats)</a:t>
            </a:r>
          </a:p>
          <a:p>
            <a:pPr marL="474784" indent="-474784">
              <a:lnSpc>
                <a:spcPct val="8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Plebeians (commoners)</a:t>
            </a:r>
          </a:p>
          <a:p>
            <a:pPr marL="474784" indent="-474784">
              <a:lnSpc>
                <a:spcPct val="8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Major class conflict 5</a:t>
            </a:r>
            <a:r>
              <a:rPr baseline="30555"/>
              <a:t>th</a:t>
            </a:r>
            <a:r>
              <a:t> c. BC</a:t>
            </a:r>
          </a:p>
          <a:p>
            <a:pPr marL="474784" indent="-474784">
              <a:lnSpc>
                <a:spcPct val="8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Plebeians allowed to elect tribunes for representation</a:t>
            </a:r>
          </a:p>
          <a:p>
            <a:pPr marL="474784" indent="-474784">
              <a:lnSpc>
                <a:spcPct val="8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Twelve Tables - Roman Law</a:t>
            </a:r>
          </a:p>
          <a:p>
            <a:pPr marL="474784" indent="-474784">
              <a:lnSpc>
                <a:spcPct val="8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Yet 6-month appointments of dictators</a:t>
            </a:r>
          </a:p>
        </p:txBody>
      </p:sp>
      <p:pic>
        <p:nvPicPr>
          <p:cNvPr id="186" name="b5b1e9bb9d64ca9552e6d2f5bfa7060c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29612" y="3005225"/>
            <a:ext cx="3992173" cy="5316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Roman Law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Twelve Tables, c. 450 BCE</a:t>
            </a:r>
          </a:p>
          <a:p>
            <a:pPr>
              <a:buBlip>
                <a:blip r:embed="rId2"/>
              </a:buBlip>
            </a:pPr>
            <a:r>
              <a:t>Adapted to diverse populations under Roman Rule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Innocent until proven guilty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Right to challenge accusers in court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creen Shot 2015-11-13 at 11.05.43 P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72944" y="1256977"/>
            <a:ext cx="12831856" cy="7239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Placeholder 179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Rome spread its power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Long series of conflicts reinforced the agrarian and military character of Rome.</a:t>
            </a:r>
          </a:p>
          <a:p>
            <a:pPr lvl="1">
              <a:buBlip>
                <a:blip r:embed="rId3"/>
              </a:buBlip>
            </a:pPr>
            <a:r>
              <a:t>Agricultural based no need to expand commercial pursuits</a:t>
            </a:r>
          </a:p>
          <a:p>
            <a:pPr lvl="1">
              <a:buBlip>
                <a:blip r:embed="rId3"/>
              </a:buBlip>
            </a:pPr>
            <a:r>
              <a:t>Steely Military Ideal: </a:t>
            </a:r>
            <a:r>
              <a:rPr i="1"/>
              <a:t>Horatio</a:t>
            </a:r>
            <a:r>
              <a:t> and </a:t>
            </a:r>
            <a:r>
              <a:rPr i="1"/>
              <a:t>Cincinnatus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Expansion of the Republic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Dominated Etruscans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Took over iron industry 5</a:t>
            </a:r>
            <a:r>
              <a:rPr baseline="30555"/>
              <a:t>th</a:t>
            </a:r>
            <a:r>
              <a:t>-4</a:t>
            </a:r>
            <a:r>
              <a:rPr baseline="30555"/>
              <a:t>th</a:t>
            </a:r>
            <a:r>
              <a:t> c. BC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Expansion via military threat and incentives</a:t>
            </a:r>
          </a:p>
          <a:p>
            <a:pPr marL="893884" lvl="1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Legions - 5,000 soliders broke up into </a:t>
            </a:r>
            <a:r>
              <a:rPr i="1"/>
              <a:t>infantry </a:t>
            </a:r>
            <a:r>
              <a:t>and </a:t>
            </a:r>
            <a:r>
              <a:rPr i="1"/>
              <a:t>cavalry</a:t>
            </a:r>
          </a:p>
          <a:p>
            <a:pPr marL="880136" lvl="1" indent="-461036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Tax exemptions</a:t>
            </a:r>
          </a:p>
          <a:p>
            <a:pPr marL="880136" lvl="1" indent="-461036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Trade privileges</a:t>
            </a:r>
          </a:p>
          <a:p>
            <a:pPr marL="880136" lvl="1" indent="-461036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Citizenship</a:t>
            </a:r>
          </a:p>
          <a:p>
            <a:pPr marL="461036" indent="-461036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endParaRPr/>
          </a:p>
          <a:p>
            <a:pPr marL="461036" indent="-461036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By 265 BC had conquered all of the Italian peninsula 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Establishment of Rome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sz="half" idx="1"/>
          </p:nvPr>
        </p:nvSpPr>
        <p:spPr>
          <a:xfrm>
            <a:off x="6627905" y="2805803"/>
            <a:ext cx="5654863" cy="525302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buBlip>
                <a:blip r:embed="rId2"/>
              </a:buBlip>
            </a:pPr>
            <a:r>
              <a:t>Legend of Romulus and Remus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t>Rome Founded 753 BC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t>Indo-European migrants c. 2000 BC</a:t>
            </a:r>
          </a:p>
          <a:p>
            <a:pPr>
              <a:lnSpc>
                <a:spcPct val="90000"/>
              </a:lnSpc>
              <a:buBlip>
                <a:blip r:embed="rId2"/>
              </a:buBlip>
            </a:pPr>
            <a:r>
              <a:t>Bronze c. 1800 BC, Iron c. 900 BC</a:t>
            </a:r>
          </a:p>
        </p:txBody>
      </p:sp>
      <p:pic>
        <p:nvPicPr>
          <p:cNvPr id="13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5450" y="3902554"/>
            <a:ext cx="6091754" cy="3521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Roman Deities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dirty="0"/>
              <a:t>Polytheistic</a:t>
            </a:r>
          </a:p>
          <a:p>
            <a:pPr>
              <a:buBlip>
                <a:blip r:embed="rId2"/>
              </a:buBlip>
            </a:pPr>
            <a:r>
              <a:rPr dirty="0"/>
              <a:t>Major gods</a:t>
            </a:r>
          </a:p>
          <a:p>
            <a:pPr>
              <a:buBlip>
                <a:blip r:embed="rId2"/>
              </a:buBlip>
            </a:pPr>
            <a:r>
              <a:rPr dirty="0"/>
              <a:t>Tutelary deities</a:t>
            </a:r>
          </a:p>
          <a:p>
            <a:pPr>
              <a:buBlip>
                <a:blip r:embed="rId2"/>
              </a:buBlip>
            </a:pPr>
            <a:r>
              <a:rPr dirty="0"/>
              <a:t>Absorption of gods from other cultures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Roman Religion </a:t>
            </a:r>
          </a:p>
        </p:txBody>
      </p:sp>
      <p:pic>
        <p:nvPicPr>
          <p:cNvPr id="200" name="greek_gods1349395809461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95792" y="3078704"/>
            <a:ext cx="11813216" cy="4883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icture Placeholder 201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527800" y="889000"/>
            <a:ext cx="5981700" cy="3937000"/>
          </a:xfrm>
          <a:prstGeom prst="rect">
            <a:avLst/>
          </a:prstGeom>
        </p:spPr>
      </p:pic>
      <p:pic>
        <p:nvPicPr>
          <p:cNvPr id="203" name="Picture Placeholder 202"/>
          <p:cNvPicPr>
            <a:picLocks noGrp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27800" y="4914900"/>
            <a:ext cx="5981700" cy="3975100"/>
          </a:xfrm>
          <a:prstGeom prst="rect">
            <a:avLst/>
          </a:prstGeom>
        </p:spPr>
      </p:pic>
      <p:pic>
        <p:nvPicPr>
          <p:cNvPr id="204" name="Picture Placeholder 203"/>
          <p:cNvPicPr>
            <a:picLocks noGrp="1"/>
          </p:cNvPicPr>
          <p:nvPr>
            <p:ph type="pic" idx="15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93619" y="886599"/>
            <a:ext cx="5829301" cy="800100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Punic Wars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Conflict with Carthage, 264-164 BCE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Romans called Carthage </a:t>
            </a:r>
            <a:r>
              <a:rPr i="1"/>
              <a:t>Poeni </a:t>
            </a:r>
            <a:r>
              <a:t>for Phoenicians 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Three major wars over Sicilian grain supply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Later conflict with declining Hellenistic Empires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Rome dominates Mediterranean by middle of 2</a:t>
            </a:r>
            <a:r>
              <a:rPr baseline="30555"/>
              <a:t>nd</a:t>
            </a:r>
            <a:r>
              <a:t> C. BC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>
                <a:effectLst>
                  <a:outerShdw blurRad="12700" dist="38100" dir="2700000" rotWithShape="0">
                    <a:srgbClr val="FFFFFF"/>
                  </a:outerShdw>
                </a:effectLst>
              </a:defRPr>
            </a:lvl1pPr>
          </a:lstStyle>
          <a:p>
            <a:r>
              <a:t>Stages of War</a:t>
            </a:r>
          </a:p>
        </p:txBody>
      </p:sp>
      <p:sp>
        <p:nvSpPr>
          <p:cNvPr id="210" name="Shape 21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0134" indent="-285750" defTabSz="350520">
              <a:spcBef>
                <a:spcPts val="2500"/>
              </a:spcBef>
              <a:buClr>
                <a:srgbClr val="FFFFFF"/>
              </a:buClr>
              <a:buSzPct val="100000"/>
              <a:buFont typeface="Times"/>
              <a:buChar char="•"/>
              <a:defRPr sz="3000">
                <a:effectLst>
                  <a:outerShdw blurRad="7620" dist="15240" dir="2700000" rotWithShape="0">
                    <a:srgbClr val="407AAA"/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/>
          </a:p>
          <a:p>
            <a:pPr marL="310134" indent="-285750" defTabSz="350520">
              <a:spcBef>
                <a:spcPts val="2500"/>
              </a:spcBef>
              <a:buClr>
                <a:srgbClr val="FFFFFF"/>
              </a:buClr>
              <a:buSzPct val="100000"/>
              <a:buFont typeface="Times"/>
              <a:buChar char="•"/>
              <a:defRPr sz="3000">
                <a:effectLst>
                  <a:outerShdw blurRad="7620" dist="15240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First Punic War: 264-241 BC - began over the presence of Carthage in Sicily</a:t>
            </a:r>
          </a:p>
          <a:p>
            <a:pPr marL="310134" indent="-285750" defTabSz="350520">
              <a:spcBef>
                <a:spcPts val="2500"/>
              </a:spcBef>
              <a:buClr>
                <a:srgbClr val="FFFFFF"/>
              </a:buClr>
              <a:buSzPct val="100000"/>
              <a:buFont typeface="Times"/>
              <a:buChar char="•"/>
              <a:defRPr sz="3000">
                <a:effectLst>
                  <a:outerShdw blurRad="7620" dist="15240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Second Punic War: 218-202 BC - Rome was not happy about Carthage’s entrance into Spain</a:t>
            </a:r>
          </a:p>
          <a:p>
            <a:pPr marL="858774" lvl="2" indent="-285750" defTabSz="350520">
              <a:spcBef>
                <a:spcPts val="2500"/>
              </a:spcBef>
              <a:buClr>
                <a:srgbClr val="FFFFFF"/>
              </a:buClr>
              <a:buSzPct val="100000"/>
              <a:buFont typeface="Times"/>
              <a:buChar char="•"/>
              <a:defRPr sz="3000">
                <a:effectLst>
                  <a:outerShdw blurRad="7620" dist="15240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Hannibal crosses the Alps biggest threat but meets Fabius the Delayer</a:t>
            </a:r>
          </a:p>
          <a:p>
            <a:pPr marL="858774" lvl="2" indent="-285750" defTabSz="350520">
              <a:spcBef>
                <a:spcPts val="2500"/>
              </a:spcBef>
              <a:buClr>
                <a:srgbClr val="FFFFFF"/>
              </a:buClr>
              <a:buSzPct val="100000"/>
              <a:buFont typeface="Times"/>
              <a:buChar char="•"/>
              <a:defRPr sz="3000">
                <a:effectLst>
                  <a:outerShdw blurRad="7620" dist="15240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Scipio Africanus attacks Carthage in 202 BC</a:t>
            </a:r>
          </a:p>
          <a:p>
            <a:pPr marL="310134" indent="-285750" defTabSz="350520">
              <a:spcBef>
                <a:spcPts val="2500"/>
              </a:spcBef>
              <a:buClr>
                <a:srgbClr val="FFFFFF"/>
              </a:buClr>
              <a:buSzPct val="100000"/>
              <a:buFont typeface="Times"/>
              <a:buChar char="•"/>
              <a:defRPr sz="3000">
                <a:effectLst>
                  <a:outerShdw blurRad="7620" dist="15240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Third Punic War: 149-146 BC </a:t>
            </a:r>
          </a:p>
          <a:p>
            <a:pPr marL="858774" lvl="2" indent="-285750" defTabSz="350520">
              <a:spcBef>
                <a:spcPts val="2500"/>
              </a:spcBef>
              <a:buClr>
                <a:srgbClr val="FFFFFF"/>
              </a:buClr>
              <a:buSzPct val="100000"/>
              <a:buFont typeface="Times"/>
              <a:buChar char="•"/>
              <a:defRPr sz="3000">
                <a:effectLst>
                  <a:outerShdw blurRad="7620" dist="15240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Cato the Elder “Carthage must be destroyed!”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677" y="541866"/>
            <a:ext cx="12483446" cy="82912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/>
            </a:lvl1pPr>
          </a:lstStyle>
          <a:p>
            <a:r>
              <a:t>the Spoils of War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6250" indent="-476250">
              <a:spcBef>
                <a:spcPts val="1200"/>
              </a:spcBef>
              <a:buBlip>
                <a:blip r:embed="rId2"/>
              </a:buBlip>
              <a:defRPr sz="4300"/>
            </a:pPr>
            <a:r>
              <a:t>Rome successful defeated Carthage in all three Punic Wars. </a:t>
            </a:r>
          </a:p>
          <a:p>
            <a:pPr marL="476250" indent="-476250">
              <a:spcBef>
                <a:spcPts val="1200"/>
              </a:spcBef>
              <a:buBlip>
                <a:blip r:embed="rId2"/>
              </a:buBlip>
              <a:defRPr sz="4300"/>
            </a:pPr>
            <a:r>
              <a:t>Incorporates the conquered peoples as Romans. </a:t>
            </a:r>
          </a:p>
          <a:p>
            <a:pPr marL="476250" indent="-476250">
              <a:spcBef>
                <a:spcPts val="1200"/>
              </a:spcBef>
              <a:buBlip>
                <a:blip r:embed="rId2"/>
              </a:buBlip>
              <a:defRPr sz="4300"/>
            </a:pPr>
            <a:r>
              <a:t>By 140 BC, Rome expanded further to Greece &amp; Egypt. 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Commercial Agriculture and Trade</a:t>
            </a:r>
          </a:p>
        </p:txBody>
      </p:sp>
      <p:sp>
        <p:nvSpPr>
          <p:cNvPr id="218" name="Shape 21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 i="1">
                <a:latin typeface="Arial"/>
                <a:ea typeface="Arial"/>
                <a:cs typeface="Arial"/>
                <a:sym typeface="Arial"/>
              </a:defRPr>
            </a:pPr>
            <a:r>
              <a:t>Latifundia:</a:t>
            </a:r>
            <a:r>
              <a:rPr i="0"/>
              <a:t> production for export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Regional specialization increases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Integration of Empire-wide economy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Mediterranean Sea: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Mare Nostrum, </a:t>
            </a:r>
            <a:r>
              <a:t>“our sea”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Imperial Expansion and Domestic Problems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Land distribution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Perennial problem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Development of large </a:t>
            </a:r>
            <a:r>
              <a:rPr i="1">
                <a:latin typeface="Arial"/>
                <a:ea typeface="Arial"/>
                <a:cs typeface="Arial"/>
                <a:sym typeface="Arial"/>
              </a:rPr>
              <a:t>latifundia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Unfair competition for smaller landholders</a:t>
            </a:r>
          </a:p>
          <a:p>
            <a:pPr marL="443752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endParaRPr/>
          </a:p>
          <a:p>
            <a:pPr marL="443752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Slavery - introduction of the plantation system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By 100 BC one-third of Rome’s population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endParaRPr/>
          </a:p>
          <a:p>
            <a:pPr marL="443752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Growing discontent among the lower classes of society and break down in military order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Slavery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Estimated at one-third of Empire population = commercialized product</a:t>
            </a:r>
          </a:p>
          <a:p>
            <a:pPr marL="862878" lvl="1" indent="-443778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000"/>
            </a:pPr>
            <a:r>
              <a:t>Customary manumission at age 30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Agricultural work, quarries, mines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Chain labor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Revolt under Spartacus, 73 BCE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Mythology?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xfrm>
            <a:off x="508000" y="3308797"/>
            <a:ext cx="4925434" cy="5091804"/>
          </a:xfrm>
          <a:prstGeom prst="rect">
            <a:avLst/>
          </a:prstGeom>
        </p:spPr>
        <p:txBody>
          <a:bodyPr/>
          <a:lstStyle/>
          <a:p>
            <a:pPr marL="512127" indent="-471487">
              <a:buClr>
                <a:srgbClr val="FFFFFF"/>
              </a:buClr>
              <a:buSzPct val="100000"/>
              <a:buFont typeface="Times"/>
              <a:buChar char="•"/>
            </a:pPr>
            <a:r>
              <a:t>Romulus &amp; Remus twins of the god Mars &amp; Rhea Silvia. </a:t>
            </a:r>
          </a:p>
          <a:p>
            <a:pPr marL="512127" indent="-471487">
              <a:buClr>
                <a:srgbClr val="FFFFFF"/>
              </a:buClr>
              <a:buSzPct val="100000"/>
              <a:buFont typeface="Times"/>
              <a:buChar char="•"/>
            </a:pPr>
            <a:r>
              <a:t>Abandoned at birth, on the Tiber found and nursed by a she-wolf. </a:t>
            </a:r>
          </a:p>
        </p:txBody>
      </p:sp>
      <p:pic>
        <p:nvPicPr>
          <p:cNvPr id="141" name="romulusremus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9154" y="3954700"/>
            <a:ext cx="5418668" cy="39014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Roman Empire to 146 BCE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endParaRPr/>
          </a:p>
        </p:txBody>
      </p:sp>
      <p:pic>
        <p:nvPicPr>
          <p:cNvPr id="228" name="ben57549_11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0239" y="2921564"/>
            <a:ext cx="11704322" cy="5152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Gracchi Brothers</a:t>
            </a:r>
          </a:p>
        </p:txBody>
      </p:sp>
      <p:sp>
        <p:nvSpPr>
          <p:cNvPr id="231" name="Shape 231"/>
          <p:cNvSpPr>
            <a:spLocks noGrp="1"/>
          </p:cNvSpPr>
          <p:nvPr>
            <p:ph type="body" sz="half" idx="1"/>
          </p:nvPr>
        </p:nvSpPr>
        <p:spPr>
          <a:xfrm>
            <a:off x="508000" y="3035300"/>
            <a:ext cx="6039149" cy="6204623"/>
          </a:xfrm>
          <a:prstGeom prst="rect">
            <a:avLst/>
          </a:prstGeom>
        </p:spPr>
        <p:txBody>
          <a:bodyPr/>
          <a:lstStyle/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Tiberius and Gaius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133 BC - Tiberius suggested to limit land holdings of aristocrats and redistribute the land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Assassinated by a mob of conservative senators </a:t>
            </a:r>
          </a:p>
        </p:txBody>
      </p:sp>
      <p:pic>
        <p:nvPicPr>
          <p:cNvPr id="23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3775" y="3651249"/>
            <a:ext cx="6007101" cy="4508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Placeholder 233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Freedom Fighter</a:t>
            </a:r>
          </a:p>
        </p:txBody>
      </p:sp>
      <p:sp>
        <p:nvSpPr>
          <p:cNvPr id="236" name="Shape 236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 sz="3200"/>
            </a:pPr>
            <a:r>
              <a:t>Gaius Gracchus, Tiberius’ brother renewed the struggle nine years later. 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SzPct val="30000"/>
              <a:buBlip>
                <a:blip r:embed="rId3"/>
              </a:buBlip>
              <a:defRPr sz="3200"/>
            </a:pPr>
            <a:r>
              <a:t>Stabilizing the grain price in Rome to help the poor.</a:t>
            </a:r>
          </a:p>
          <a:p>
            <a:pPr marL="422030" indent="-422030">
              <a:lnSpc>
                <a:spcPct val="90000"/>
              </a:lnSpc>
              <a:spcBef>
                <a:spcPts val="800"/>
              </a:spcBef>
              <a:buSzPct val="30000"/>
              <a:buBlip>
                <a:blip r:embed="rId3"/>
              </a:buBlip>
              <a:defRPr sz="3600"/>
            </a:pPr>
            <a:r>
              <a:rPr sz="3200"/>
              <a:t>122 BC - he was executed and charged as an outlaw by the Senate</a:t>
            </a:r>
            <a: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Civil War</a:t>
            </a:r>
          </a:p>
        </p:txBody>
      </p:sp>
      <p:sp>
        <p:nvSpPr>
          <p:cNvPr id="239" name="Shape 23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The Gracchan turbulence indicated that Rome outgrew its constitution. 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Development of private armies made up of landless peasants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endParaRPr/>
          </a:p>
          <a:p>
            <a:pPr marL="880136" lvl="1" indent="-461036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Gaius Marius (with reformers) in 107-87 BC he takes Rome</a:t>
            </a:r>
          </a:p>
          <a:p>
            <a:pPr marL="880136" lvl="1" indent="-461036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Lucius Cornelius Sulla (with aristocrats) drives Marius out of Rome and takes command of in 82 BC - Dictatorship</a:t>
            </a:r>
          </a:p>
          <a:p>
            <a:pPr>
              <a:buBlip>
                <a:blip r:embed="rId2"/>
              </a:buBlip>
            </a:pPr>
            <a:r>
              <a:t>Reign of terror follows until 60 BC when the first triumvirate formed. 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Cicero and Stoicism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Marcus Tullius Cicero (106-46 BCE)</a:t>
            </a:r>
          </a:p>
          <a:p>
            <a:pPr>
              <a:buBlip>
                <a:blip r:embed="rId2"/>
              </a:buBlip>
            </a:pPr>
            <a:r>
              <a:t>Major orator, writer</a:t>
            </a:r>
          </a:p>
          <a:p>
            <a:pPr>
              <a:buBlip>
                <a:blip r:embed="rId2"/>
              </a:buBlip>
            </a:pPr>
            <a:r>
              <a:t>Influenced by Greek thought</a:t>
            </a:r>
          </a:p>
          <a:p>
            <a:pPr>
              <a:buBlip>
                <a:blip r:embed="rId2"/>
              </a:buBlip>
            </a:pPr>
            <a:r>
              <a:t>Proponent of Stoicism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Roman_Senate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10124" r="10124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makes a Good Leader?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Which is more important in measuring leadership—results or integrity? </a:t>
            </a:r>
          </a:p>
          <a:p>
            <a:pPr>
              <a:buBlip>
                <a:blip r:embed="rId2"/>
              </a:buBlip>
            </a:pPr>
            <a:r>
              <a:t>Does a leader have to be likable in order to succeed? 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Placeholder 248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62749" y="2825750"/>
            <a:ext cx="5778501" cy="5854701"/>
          </a:xfrm>
          <a:prstGeom prst="rect">
            <a:avLst/>
          </a:prstGeom>
        </p:spPr>
      </p:pic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trio of Hope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sz="half" idx="1"/>
          </p:nvPr>
        </p:nvSpPr>
        <p:spPr>
          <a:xfrm>
            <a:off x="700143" y="2971800"/>
            <a:ext cx="5727701" cy="55245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Triumvirate consisted of military partnerships among:</a:t>
            </a:r>
          </a:p>
          <a:p>
            <a:pPr lvl="1">
              <a:buBlip>
                <a:blip r:embed="rId3"/>
              </a:buBlip>
            </a:pPr>
            <a:r>
              <a:t>Caesar(north), Crassus(central) and Pompey(south). </a:t>
            </a:r>
          </a:p>
          <a:p>
            <a:pPr lvl="1">
              <a:buBlip>
                <a:blip r:embed="rId3"/>
              </a:buBlip>
            </a:pPr>
            <a:r>
              <a:t>59-49 BC power transfers to the military and generals</a:t>
            </a:r>
          </a:p>
          <a:p>
            <a:pPr lvl="1">
              <a:buBlip>
                <a:blip r:embed="rId3"/>
              </a:buBlip>
            </a:pPr>
            <a:r>
              <a:t>Consul - elected by people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Julius Caesar</a:t>
            </a:r>
          </a:p>
        </p:txBody>
      </p:sp>
      <p:sp>
        <p:nvSpPr>
          <p:cNvPr id="254" name="Shape 254"/>
          <p:cNvSpPr>
            <a:spLocks noGrp="1"/>
          </p:cNvSpPr>
          <p:nvPr>
            <p:ph type="body" sz="half" idx="1"/>
          </p:nvPr>
        </p:nvSpPr>
        <p:spPr>
          <a:xfrm>
            <a:off x="7651899" y="2977925"/>
            <a:ext cx="4711029" cy="5855150"/>
          </a:xfrm>
          <a:prstGeom prst="rect">
            <a:avLst/>
          </a:prstGeom>
        </p:spPr>
        <p:txBody>
          <a:bodyPr/>
          <a:lstStyle/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Nephew of Marius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Escapes Sulla’s terror</a:t>
            </a:r>
          </a:p>
          <a:p>
            <a:pPr marL="880136" lvl="1" indent="-461036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Relatively young, well-timed trip abroad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Rises to popularity</a:t>
            </a:r>
          </a:p>
          <a:p>
            <a:pPr marL="880136" lvl="1" indent="-461036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Public spectacles, victories in Gaul</a:t>
            </a:r>
          </a:p>
          <a:p>
            <a:pPr marL="880136" lvl="1" indent="-461036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</a:pPr>
            <a:r>
              <a:t>Loyal legionaries </a:t>
            </a:r>
          </a:p>
        </p:txBody>
      </p:sp>
      <p:pic>
        <p:nvPicPr>
          <p:cNvPr id="25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37961" y="3116939"/>
            <a:ext cx="4159698" cy="5475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Placeholder 256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62749" y="2825749"/>
            <a:ext cx="5778501" cy="5854701"/>
          </a:xfrm>
          <a:prstGeom prst="rect">
            <a:avLst/>
          </a:prstGeom>
        </p:spPr>
      </p:pic>
      <p:sp>
        <p:nvSpPr>
          <p:cNvPr id="258" name="Shape 2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Conqueror </a:t>
            </a:r>
          </a:p>
        </p:txBody>
      </p:sp>
      <p:sp>
        <p:nvSpPr>
          <p:cNvPr id="259" name="Shape 259"/>
          <p:cNvSpPr>
            <a:spLocks noGrp="1"/>
          </p:cNvSpPr>
          <p:nvPr>
            <p:ph type="body" sz="half" idx="1"/>
          </p:nvPr>
        </p:nvSpPr>
        <p:spPr>
          <a:xfrm>
            <a:off x="757517" y="2818802"/>
            <a:ext cx="5727701" cy="55245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In 49 BC crosses the Rubicon River and marched on to Rome</a:t>
            </a:r>
          </a:p>
          <a:p>
            <a:pPr>
              <a:buBlip>
                <a:blip r:embed="rId3"/>
              </a:buBlip>
            </a:pPr>
            <a:r>
              <a:t>Defeats Pompey in 48 BC and moves onto Egypt</a:t>
            </a:r>
          </a:p>
          <a:p>
            <a:pPr>
              <a:buBlip>
                <a:blip r:embed="rId3"/>
              </a:buBlip>
            </a:pPr>
            <a:r>
              <a:rPr i="1"/>
              <a:t>Veni, Vidi, Vici</a:t>
            </a:r>
            <a:r>
              <a:t> - leveraged Roman Hegemony on the boarded of old Hellenistic Empire</a:t>
            </a:r>
          </a:p>
          <a:p>
            <a:pPr marL="474784" indent="-474784">
              <a:spcBef>
                <a:spcPts val="800"/>
              </a:spcBef>
              <a:buSzPct val="30000"/>
              <a:buBlip>
                <a:blip r:embed="rId3"/>
              </a:buBlip>
            </a:pPr>
            <a:r>
              <a:t>Names self Dictator for life in 46 BC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The City on a Hill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16889" indent="-476249">
              <a:buClr>
                <a:srgbClr val="FFFFFF"/>
              </a:buClr>
              <a:buSzPct val="100000"/>
              <a:buFont typeface="Times"/>
              <a:buChar char="•"/>
              <a:defRPr sz="3900"/>
            </a:pPr>
            <a:r>
              <a:t>When the twins were about 10 years old, they were found by a shepherd, Faustulus, who raised the boys. </a:t>
            </a:r>
          </a:p>
          <a:p>
            <a:pPr marL="516889" indent="-476249">
              <a:buClr>
                <a:srgbClr val="FFFFFF"/>
              </a:buClr>
              <a:buSzPct val="100000"/>
              <a:buFont typeface="Times"/>
              <a:buChar char="•"/>
              <a:defRPr sz="3900"/>
            </a:pPr>
            <a:r>
              <a:t>In 753 BC, the twins decided to build a city where the she-wolf nurtured them. 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Caesar’s Policies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ts val="700"/>
              </a:spcBef>
              <a:buBlip>
                <a:blip r:embed="rId2"/>
              </a:buBlip>
            </a:pPr>
            <a:r>
              <a:t>Centralized military, governance under personal control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Blip>
                <a:blip r:embed="rId2"/>
              </a:buBlip>
            </a:pPr>
            <a:r>
              <a:t>Redistribution of land to war veterans, other allies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Blip>
                <a:blip r:embed="rId2"/>
              </a:buBlip>
            </a:pPr>
            <a:r>
              <a:t>Major building projects reduce urban unemployment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Blip>
                <a:blip r:embed="rId2"/>
              </a:buBlip>
            </a:pPr>
            <a:r>
              <a:t>Extended citizenship to provinces</a:t>
            </a:r>
          </a:p>
          <a:p>
            <a:pPr marL="457200" indent="-457200">
              <a:lnSpc>
                <a:spcPct val="90000"/>
              </a:lnSpc>
              <a:spcBef>
                <a:spcPts val="700"/>
              </a:spcBef>
              <a:buBlip>
                <a:blip r:embed="rId2"/>
              </a:buBlip>
            </a:pPr>
            <a:r>
              <a:t>Aristocrats threatened, assassinate Caesar on March 15, 44 BC</a:t>
            </a:r>
          </a:p>
          <a:p>
            <a:pPr marL="876300" lvl="1" indent="-457200">
              <a:lnSpc>
                <a:spcPct val="90000"/>
              </a:lnSpc>
              <a:spcBef>
                <a:spcPts val="700"/>
              </a:spcBef>
              <a:buBlip>
                <a:blip r:embed="rId2"/>
              </a:buBlip>
            </a:pPr>
            <a:r>
              <a:t>Brutus and Cassius - been vilified by Shakespeare’s play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4140" b="414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Beginning of the Empire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Civil conflict follows death of Caesar</a:t>
            </a:r>
          </a:p>
          <a:p>
            <a:pPr>
              <a:buBlip>
                <a:blip r:embed="rId2"/>
              </a:buBlip>
            </a:pPr>
            <a:r>
              <a:t>The Second Triumvirate forms in 43 BC and rules for 10 years</a:t>
            </a:r>
          </a:p>
          <a:p>
            <a:pPr lvl="1">
              <a:buBlip>
                <a:blip r:embed="rId2"/>
              </a:buBlip>
            </a:pPr>
            <a:r>
              <a:t>Octavian (Caesar’s nephew) and generals Mark Anthony and a politician named Lepidus. 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Placeholder 268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270" name="Shape 2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Jealousy and violence</a:t>
            </a:r>
          </a:p>
        </p:txBody>
      </p:sp>
      <p:sp>
        <p:nvSpPr>
          <p:cNvPr id="271" name="Shape 271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33 BC Octavian forces Lepidus to retire. </a:t>
            </a:r>
          </a:p>
          <a:p>
            <a:pPr marL="419100" indent="-419100">
              <a:spcBef>
                <a:spcPts val="4200"/>
              </a:spcBef>
              <a:buSzPct val="30000"/>
              <a:buBlip>
                <a:blip r:embed="rId3"/>
              </a:buBlip>
            </a:pPr>
            <a:r>
              <a:t>Then Octavian fights with Mark Antony &amp; Cleopatra</a:t>
            </a:r>
          </a:p>
          <a:p>
            <a:pPr marL="419100" indent="-419100">
              <a:spcBef>
                <a:spcPts val="4200"/>
              </a:spcBef>
              <a:buSzPct val="30000"/>
              <a:buBlip>
                <a:blip r:embed="rId3"/>
              </a:buBlip>
            </a:pPr>
            <a:r>
              <a:t>Accuses Mark Antony of treason and conspiracy</a:t>
            </a:r>
          </a:p>
          <a:p>
            <a:pPr marL="419100" indent="-419100">
              <a:spcBef>
                <a:spcPts val="4200"/>
              </a:spcBef>
              <a:buSzPct val="30000"/>
              <a:buBlip>
                <a:blip r:embed="rId3"/>
              </a:buBlip>
            </a:pPr>
            <a:r>
              <a:t>Battle of Actium - 31 BC Octavian defeats the duo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1291" b="11291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Augustus’ Administration</a:t>
            </a:r>
          </a:p>
        </p:txBody>
      </p:sp>
      <p:sp>
        <p:nvSpPr>
          <p:cNvPr id="276" name="Shape 276"/>
          <p:cNvSpPr>
            <a:spLocks noGrp="1"/>
          </p:cNvSpPr>
          <p:nvPr>
            <p:ph type="body" sz="half" idx="1"/>
          </p:nvPr>
        </p:nvSpPr>
        <p:spPr>
          <a:xfrm>
            <a:off x="508000" y="2748427"/>
            <a:ext cx="5238452" cy="621254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Monarchy disguised as a republic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Takes title Augustus 27 BC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Increasing centralization of political, military power</a:t>
            </a:r>
          </a:p>
          <a:p>
            <a:pPr marL="670559" lvl="1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Civil Service </a:t>
            </a:r>
          </a:p>
          <a:p>
            <a:pPr marL="670559" lvl="1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Princeps 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Stabilized empire through the </a:t>
            </a:r>
            <a:r>
              <a:rPr i="1"/>
              <a:t>Pax Romana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Death in 14 CE</a:t>
            </a:r>
          </a:p>
        </p:txBody>
      </p:sp>
      <p:pic>
        <p:nvPicPr>
          <p:cNvPr id="27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8568" y="3605975"/>
            <a:ext cx="4699229" cy="3892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Expansion and Integration of Empire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Roman occupation of increasingly remote areas</a:t>
            </a:r>
          </a:p>
          <a:p>
            <a:pPr marL="862878" lvl="1" indent="-443778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000"/>
            </a:pPr>
            <a:r>
              <a:t>Gaul, Germany, Britain, Spain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Coordination of crop production, transport of natural resources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Developed infrastructure, cities emerge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Pax Romana: “Roman Peace”</a:t>
            </a:r>
          </a:p>
        </p:txBody>
      </p:sp>
      <p:sp>
        <p:nvSpPr>
          <p:cNvPr id="283" name="Shape 28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27-250 CE</a:t>
            </a:r>
          </a:p>
          <a:p>
            <a:pPr>
              <a:buBlip>
                <a:blip r:embed="rId2"/>
              </a:buBlip>
            </a:pPr>
            <a:r>
              <a:t>Facilitated trade, communication</a:t>
            </a:r>
          </a:p>
          <a:p>
            <a:pPr>
              <a:buBlip>
                <a:blip r:embed="rId2"/>
              </a:buBlip>
            </a:pPr>
            <a:r>
              <a:t>Stable Coinage and leveraged a systematic tax collection system</a:t>
            </a:r>
          </a:p>
          <a:p>
            <a:pPr>
              <a:buBlip>
                <a:blip r:embed="rId2"/>
              </a:buBlip>
            </a:pPr>
            <a:r>
              <a:t>Roadwork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Curbs, drainage, milestones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Postal service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Virgil 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sz="half" idx="1"/>
          </p:nvPr>
        </p:nvSpPr>
        <p:spPr>
          <a:xfrm>
            <a:off x="508000" y="2667000"/>
            <a:ext cx="6350598" cy="6096000"/>
          </a:xfrm>
          <a:prstGeom prst="rect">
            <a:avLst/>
          </a:prstGeom>
        </p:spPr>
        <p:txBody>
          <a:bodyPr/>
          <a:lstStyle/>
          <a:p>
            <a:pPr marL="481399" indent="-443198" defTabSz="549148">
              <a:spcBef>
                <a:spcPts val="3900"/>
              </a:spcBef>
              <a:buClr>
                <a:srgbClr val="FFFFFF"/>
              </a:buClr>
              <a:buSzPct val="100000"/>
              <a:buFont typeface="Times"/>
              <a:buChar char="•"/>
              <a:defRPr sz="4136"/>
            </a:pPr>
            <a:r>
              <a:t>70 - 19 BC</a:t>
            </a:r>
          </a:p>
          <a:p>
            <a:pPr marL="481399" indent="-443198" defTabSz="549148">
              <a:spcBef>
                <a:spcPts val="3900"/>
              </a:spcBef>
              <a:buClr>
                <a:srgbClr val="FFFFFF"/>
              </a:buClr>
              <a:buSzPct val="100000"/>
              <a:buFont typeface="Times"/>
              <a:buChar char="•"/>
              <a:defRPr sz="4136"/>
            </a:pPr>
            <a:r>
              <a:t>Golden Age of Latin Literature </a:t>
            </a:r>
          </a:p>
          <a:p>
            <a:pPr marL="481399" indent="-443198" defTabSz="549148">
              <a:spcBef>
                <a:spcPts val="3900"/>
              </a:spcBef>
              <a:buClr>
                <a:srgbClr val="FFFFFF"/>
              </a:buClr>
              <a:buSzPct val="100000"/>
              <a:buFont typeface="Times"/>
              <a:buChar char="•"/>
              <a:defRPr sz="4136"/>
            </a:pPr>
            <a:r>
              <a:t>Wrote the </a:t>
            </a:r>
            <a:r>
              <a:rPr i="1"/>
              <a:t>Eclogues</a:t>
            </a:r>
          </a:p>
          <a:p>
            <a:pPr marL="911167" lvl="1" indent="-443198" defTabSz="549148">
              <a:spcBef>
                <a:spcPts val="3900"/>
              </a:spcBef>
              <a:buClr>
                <a:srgbClr val="FFFFFF"/>
              </a:buClr>
              <a:buSzPct val="100000"/>
              <a:buFont typeface="Times"/>
              <a:buChar char="•"/>
              <a:defRPr sz="4136"/>
            </a:pPr>
            <a:r>
              <a:rPr i="1"/>
              <a:t>Pastoral Poetry </a:t>
            </a:r>
            <a:r>
              <a:t> </a:t>
            </a:r>
          </a:p>
          <a:p>
            <a:pPr marL="481399" indent="-443198" defTabSz="549148">
              <a:spcBef>
                <a:spcPts val="3900"/>
              </a:spcBef>
              <a:buClr>
                <a:srgbClr val="FFFFFF"/>
              </a:buClr>
              <a:buSzPct val="100000"/>
              <a:buFont typeface="Times"/>
              <a:buChar char="•"/>
              <a:defRPr sz="4136"/>
            </a:pPr>
            <a:r>
              <a:t>Mirrors the Homeric Epics </a:t>
            </a:r>
          </a:p>
        </p:txBody>
      </p:sp>
      <p:pic>
        <p:nvPicPr>
          <p:cNvPr id="287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2058" y="2666999"/>
            <a:ext cx="4228819" cy="58521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Fall of Troy</a:t>
            </a:r>
          </a:p>
        </p:txBody>
      </p:sp>
      <p:sp>
        <p:nvSpPr>
          <p:cNvPr id="290" name="Shape 290"/>
          <p:cNvSpPr>
            <a:spLocks noGrp="1"/>
          </p:cNvSpPr>
          <p:nvPr>
            <p:ph type="body" sz="half" idx="1"/>
          </p:nvPr>
        </p:nvSpPr>
        <p:spPr>
          <a:xfrm>
            <a:off x="6713967" y="2994025"/>
            <a:ext cx="5648961" cy="5721348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10622" indent="-471201" defTabSz="566674">
              <a:lnSpc>
                <a:spcPct val="90000"/>
              </a:lnSpc>
              <a:spcBef>
                <a:spcPts val="4000"/>
              </a:spcBef>
              <a:buClr>
                <a:srgbClr val="FFFFFF"/>
              </a:buClr>
              <a:buSzPct val="100000"/>
              <a:buFont typeface="Times"/>
              <a:buChar char="•"/>
              <a:defRPr sz="3298">
                <a:effectLst>
                  <a:outerShdw blurRad="12319" dist="24638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Troy’s Walls </a:t>
            </a:r>
          </a:p>
          <a:p>
            <a:pPr marL="510622" indent="-471201" defTabSz="566674">
              <a:lnSpc>
                <a:spcPct val="90000"/>
              </a:lnSpc>
              <a:spcBef>
                <a:spcPts val="4000"/>
              </a:spcBef>
              <a:buClr>
                <a:srgbClr val="FFFFFF"/>
              </a:buClr>
              <a:buSzPct val="100000"/>
              <a:buFont typeface="Times"/>
              <a:buChar char="•"/>
              <a:defRPr sz="3298">
                <a:effectLst>
                  <a:outerShdw blurRad="12319" dist="24638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The Wooden Horse. </a:t>
            </a:r>
          </a:p>
          <a:p>
            <a:pPr marL="510622" indent="-471201" defTabSz="566674">
              <a:lnSpc>
                <a:spcPct val="90000"/>
              </a:lnSpc>
              <a:spcBef>
                <a:spcPts val="4000"/>
              </a:spcBef>
              <a:buClr>
                <a:srgbClr val="FFFFFF"/>
              </a:buClr>
              <a:buSzPct val="100000"/>
              <a:buFont typeface="Times"/>
              <a:buChar char="•"/>
              <a:defRPr sz="3298">
                <a:effectLst>
                  <a:outerShdw blurRad="12319" dist="24638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Odysseus’ plan worked and the Greeks seized Troy. </a:t>
            </a:r>
          </a:p>
          <a:p>
            <a:pPr marL="510622" indent="-471201" defTabSz="566674">
              <a:lnSpc>
                <a:spcPct val="90000"/>
              </a:lnSpc>
              <a:spcBef>
                <a:spcPts val="4000"/>
              </a:spcBef>
              <a:buClr>
                <a:srgbClr val="FFFFFF"/>
              </a:buClr>
              <a:buSzPct val="100000"/>
              <a:buFont typeface="Times"/>
              <a:buChar char="•"/>
              <a:defRPr sz="3298">
                <a:effectLst>
                  <a:outerShdw blurRad="12319" dist="24638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Achilles shot in the heel by Paris and dies. </a:t>
            </a:r>
          </a:p>
          <a:p>
            <a:pPr marL="510622" indent="-471201" defTabSz="566674">
              <a:lnSpc>
                <a:spcPct val="90000"/>
              </a:lnSpc>
              <a:spcBef>
                <a:spcPts val="4000"/>
              </a:spcBef>
              <a:buClr>
                <a:srgbClr val="FFFFFF"/>
              </a:buClr>
              <a:buSzPct val="100000"/>
              <a:buFont typeface="Times"/>
              <a:buChar char="•"/>
              <a:defRPr sz="3298">
                <a:effectLst>
                  <a:outerShdw blurRad="12319" dist="24638" dir="2700000" rotWithShape="0">
                    <a:srgbClr val="407AAA"/>
                  </a:outerShdw>
                </a:effectLst>
                <a:latin typeface="+mj-lt"/>
                <a:ea typeface="+mj-ea"/>
                <a:cs typeface="+mj-cs"/>
                <a:sym typeface="Gill Sans Light"/>
              </a:defRPr>
            </a:pPr>
            <a:r>
              <a:t>Odysseus chosen as the next great warrior. </a:t>
            </a:r>
          </a:p>
        </p:txBody>
      </p:sp>
      <p:pic>
        <p:nvPicPr>
          <p:cNvPr id="291" name="trojan_horse_400px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985" y="3268840"/>
            <a:ext cx="5418668" cy="4903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4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Kleptocracy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sz="half" idx="1"/>
          </p:nvPr>
        </p:nvSpPr>
        <p:spPr>
          <a:xfrm>
            <a:off x="508000" y="3274583"/>
            <a:ext cx="6226810" cy="5488417"/>
          </a:xfrm>
          <a:prstGeom prst="rect">
            <a:avLst/>
          </a:prstGeom>
        </p:spPr>
        <p:txBody>
          <a:bodyPr/>
          <a:lstStyle/>
          <a:p>
            <a:pPr marL="512127" indent="-471487">
              <a:buClr>
                <a:srgbClr val="FFFFFF"/>
              </a:buClr>
              <a:buSzPct val="100000"/>
              <a:buFont typeface="Times"/>
              <a:buChar char="•"/>
              <a:defRPr sz="4000"/>
            </a:pPr>
            <a:r>
              <a:t>The twins argued over location.</a:t>
            </a:r>
          </a:p>
          <a:p>
            <a:pPr marL="512127" indent="-471487">
              <a:buClr>
                <a:srgbClr val="FFFFFF"/>
              </a:buClr>
              <a:buSzPct val="100000"/>
              <a:buFont typeface="Times"/>
              <a:buChar char="•"/>
              <a:defRPr sz="4000"/>
            </a:pPr>
            <a:r>
              <a:t>Romulus killed Remus and became king. </a:t>
            </a:r>
          </a:p>
          <a:p>
            <a:pPr marL="512127" indent="-471487">
              <a:buClr>
                <a:srgbClr val="FFFFFF"/>
              </a:buClr>
              <a:buSzPct val="100000"/>
              <a:buFont typeface="Times"/>
              <a:buChar char="•"/>
              <a:defRPr sz="4000"/>
            </a:pPr>
            <a:r>
              <a:t>A refuge for criminals. </a:t>
            </a:r>
          </a:p>
        </p:txBody>
      </p:sp>
      <p:pic>
        <p:nvPicPr>
          <p:cNvPr id="148" name="image.jp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9102" y="2817706"/>
            <a:ext cx="4502010" cy="5852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effectLst>
                  <a:outerShdw blurRad="12700" dist="38100" dir="2700000" rotWithShape="0">
                    <a:srgbClr val="FFFFFF"/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Burning down the House</a:t>
            </a:r>
          </a:p>
        </p:txBody>
      </p:sp>
      <p:pic>
        <p:nvPicPr>
          <p:cNvPr id="294" name="Troy.jpg"/>
          <p:cNvPicPr>
            <a:picLocks/>
          </p:cNvPicPr>
          <p:nvPr/>
        </p:nvPicPr>
        <p:blipFill>
          <a:blip r:embed="rId2">
            <a:extLst/>
          </a:blip>
          <a:srcRect t="13107" b="13107"/>
          <a:stretch>
            <a:fillRect/>
          </a:stretch>
        </p:blipFill>
        <p:spPr>
          <a:xfrm>
            <a:off x="975359" y="2817706"/>
            <a:ext cx="11054082" cy="61630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Placeholder 295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762749" y="2927348"/>
            <a:ext cx="5778501" cy="5854701"/>
          </a:xfrm>
          <a:prstGeom prst="rect">
            <a:avLst/>
          </a:prstGeom>
        </p:spPr>
      </p:pic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Aeneid </a:t>
            </a:r>
          </a:p>
        </p:txBody>
      </p:sp>
      <p:sp>
        <p:nvSpPr>
          <p:cNvPr id="298" name="Shape 298"/>
          <p:cNvSpPr>
            <a:spLocks noGrp="1"/>
          </p:cNvSpPr>
          <p:nvPr>
            <p:ph type="body" sz="half" idx="1"/>
          </p:nvPr>
        </p:nvSpPr>
        <p:spPr>
          <a:xfrm>
            <a:off x="929640" y="2927348"/>
            <a:ext cx="5727701" cy="55245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The “Legendary” story of Rome</a:t>
            </a:r>
          </a:p>
          <a:p>
            <a:pPr>
              <a:buBlip>
                <a:blip r:embed="rId3"/>
              </a:buBlip>
            </a:pPr>
            <a:r>
              <a:t>Aeneas was the Seed of Troy</a:t>
            </a:r>
          </a:p>
          <a:p>
            <a:pPr lvl="1">
              <a:buBlip>
                <a:blip r:embed="rId3"/>
              </a:buBlip>
            </a:pPr>
            <a:r>
              <a:t>Book I - lands in Carthage meets Dido (Tragic Queen)</a:t>
            </a:r>
          </a:p>
          <a:p>
            <a:pPr lvl="1">
              <a:buBlip>
                <a:blip r:embed="rId3"/>
              </a:buBlip>
            </a:pPr>
            <a:r>
              <a:t>Book II - Aeneas tells Dido his story - Epic Journey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016000">
              <a:buBlip>
                <a:blip r:embed="rId2"/>
              </a:buBlip>
            </a:pPr>
            <a:endParaRPr/>
          </a:p>
        </p:txBody>
      </p:sp>
      <p:pic>
        <p:nvPicPr>
          <p:cNvPr id="302" name="ima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13980162" cy="9753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asted-image.tif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4692" r="469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Placeholder 305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493619" y="2905899"/>
            <a:ext cx="5778501" cy="5854701"/>
          </a:xfrm>
          <a:prstGeom prst="rect">
            <a:avLst/>
          </a:prstGeom>
        </p:spPr>
      </p:pic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Agriculture and Trade</a:t>
            </a:r>
          </a:p>
        </p:txBody>
      </p:sp>
      <p:sp>
        <p:nvSpPr>
          <p:cNvPr id="308" name="Shape 308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Agriculture was the most important industry in the empire. </a:t>
            </a:r>
          </a:p>
          <a:p>
            <a:pPr>
              <a:buBlip>
                <a:blip r:embed="rId3"/>
              </a:buBlip>
            </a:pPr>
            <a:r>
              <a:t>90 percent of the people were engaged in farming</a:t>
            </a:r>
          </a:p>
          <a:p>
            <a:pPr>
              <a:buBlip>
                <a:blip r:embed="rId3"/>
              </a:buBlip>
            </a:pPr>
            <a:r>
              <a:t>As Empire expanded so did the trade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creen Shot 2015-11-15 at 4.06.57 P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7370" r="737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Family and Society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i="1">
                <a:latin typeface="Arial"/>
                <a:ea typeface="Arial"/>
                <a:cs typeface="Arial"/>
                <a:sym typeface="Arial"/>
              </a:defRPr>
            </a:pPr>
            <a:r>
              <a:t>Pater Familias</a:t>
            </a:r>
            <a:r>
              <a:rPr i="0"/>
              <a:t>: “father of the family”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Right to arrange marriages, sell children into slavery</a:t>
            </a:r>
          </a:p>
          <a:p>
            <a:pPr>
              <a:buBlip>
                <a:blip r:embed="rId2"/>
              </a:buBlip>
            </a:pPr>
            <a:r>
              <a:t>Women not allowed to inherit property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Rarely enforced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Roman Attractions</a:t>
            </a:r>
          </a:p>
        </p:txBody>
      </p:sp>
      <p:sp>
        <p:nvSpPr>
          <p:cNvPr id="316" name="Shape 3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The Empire Flourished into a Golden Age under Augustus</a:t>
            </a:r>
          </a:p>
          <a:p>
            <a:pPr>
              <a:buBlip>
                <a:blip r:embed="rId2"/>
              </a:buBlip>
            </a:pPr>
            <a:r>
              <a:t>Underground sewage</a:t>
            </a:r>
          </a:p>
          <a:p>
            <a:pPr>
              <a:buBlip>
                <a:blip r:embed="rId2"/>
              </a:buBlip>
            </a:pPr>
            <a:r>
              <a:t>Circus Maximus</a:t>
            </a:r>
          </a:p>
          <a:p>
            <a:pPr marL="862852" lvl="1" indent="-443752"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600"/>
            </a:pPr>
            <a:r>
              <a:t>250,000 spectators</a:t>
            </a:r>
          </a:p>
          <a:p>
            <a:pPr>
              <a:buBlip>
                <a:blip r:embed="rId2"/>
              </a:buBlip>
            </a:pPr>
            <a:r>
              <a:t>Colosseum</a:t>
            </a:r>
          </a:p>
          <a:p>
            <a:pPr>
              <a:buBlip>
                <a:blip r:embed="rId2"/>
              </a:buBlip>
            </a:pPr>
            <a:r>
              <a:t>Gladiatorial Games</a:t>
            </a:r>
          </a:p>
        </p:txBody>
      </p:sp>
      <p:pic>
        <p:nvPicPr>
          <p:cNvPr id="317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55478" y="4078866"/>
            <a:ext cx="5715001" cy="402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Wealth and Social Change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Newly rich challenge aristocracy</a:t>
            </a:r>
          </a:p>
          <a:p>
            <a:pPr>
              <a:buBlip>
                <a:blip r:embed="rId2"/>
              </a:buBlip>
            </a:pPr>
            <a:r>
              <a:t>To distract and control the masses of Romans, the government provided free games, mock battles, and gladiatorial contests.</a:t>
            </a:r>
          </a:p>
          <a:p>
            <a:pPr>
              <a:buBlip>
                <a:blip r:embed="rId2"/>
              </a:buBlip>
            </a:pPr>
            <a:r>
              <a:t>Poor class increasing in size</a:t>
            </a:r>
          </a:p>
          <a:p>
            <a:pPr>
              <a:buBlip>
                <a:blip r:embed="rId2"/>
              </a:buBlip>
            </a:pPr>
            <a:r>
              <a:t>Distraction: “Bread and Circuses”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creen Shot 2015-11-15 at 4.06.40 P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2567" r="2567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creen Shot 2015-11-13 at 11.05.13 PM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89466" y="321733"/>
            <a:ext cx="12225868" cy="9110134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Mithraism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From Zoroastrian myth: god of Sun, light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Roman version emphasizes strength, courage, discipline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Women not admitted into cult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Appealed to military</a:t>
            </a:r>
          </a:p>
          <a:p>
            <a:pPr marL="474784" indent="-474784">
              <a:spcBef>
                <a:spcPts val="800"/>
              </a:spcBef>
              <a:buBlip>
                <a:blip r:embed="rId2"/>
              </a:buBlip>
              <a:defRPr sz="3600"/>
            </a:pPr>
            <a:r>
              <a:t>Cult of Isis also popular</a:t>
            </a:r>
          </a:p>
        </p:txBody>
      </p:sp>
    </p:spTree>
  </p:cSld>
  <p:clrMapOvr>
    <a:masterClrMapping/>
  </p:clrMapOvr>
  <p:transition spd="slow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Judaism in Early Rome</a:t>
            </a:r>
          </a:p>
        </p:txBody>
      </p:sp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Jewish monotheism at odds with most ancient cultures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Refusal to recognize state gods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Repeated Jewish rebellions</a:t>
            </a:r>
          </a:p>
          <a:p>
            <a:pPr marL="474784" indent="-474784">
              <a:lnSpc>
                <a:spcPct val="90000"/>
              </a:lnSpc>
              <a:spcBef>
                <a:spcPts val="800"/>
              </a:spcBef>
              <a:buBlip>
                <a:blip r:embed="rId2"/>
              </a:buBlip>
              <a:defRPr sz="3600"/>
            </a:pPr>
            <a:r>
              <a:t>Romans finally crush Jewish self-governance in Jewish Wars (66-70 CE)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Synagogue at Capernaum</a:t>
            </a:r>
          </a:p>
        </p:txBody>
      </p:sp>
      <p:pic>
        <p:nvPicPr>
          <p:cNvPr id="331" name="synagog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6444" y="2275839"/>
            <a:ext cx="7809654" cy="64436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Roman Empire, c. 117 CE</a:t>
            </a:r>
          </a:p>
        </p:txBody>
      </p:sp>
      <p:pic>
        <p:nvPicPr>
          <p:cNvPr id="334" name="ben57549_11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9342" y="2578100"/>
            <a:ext cx="10266116" cy="6443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Augustus’ Successors</a:t>
            </a:r>
          </a:p>
        </p:txBody>
      </p:sp>
      <p:sp>
        <p:nvSpPr>
          <p:cNvPr id="337" name="Shape 3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At first no real capable rulers</a:t>
            </a:r>
          </a:p>
          <a:p>
            <a:pPr>
              <a:buBlip>
                <a:blip r:embed="rId2"/>
              </a:buBlip>
            </a:pPr>
            <a:r>
              <a:t>Caligula 37-41AD</a:t>
            </a:r>
          </a:p>
          <a:p>
            <a:pPr>
              <a:buBlip>
                <a:blip r:embed="rId2"/>
              </a:buBlip>
            </a:pPr>
            <a:r>
              <a:t>Claudius 41-54 AD</a:t>
            </a:r>
          </a:p>
          <a:p>
            <a:pPr>
              <a:buBlip>
                <a:blip r:embed="rId2"/>
              </a:buBlip>
            </a:pPr>
            <a:r>
              <a:t>Nero 54-68 AD</a:t>
            </a:r>
          </a:p>
        </p:txBody>
      </p:sp>
      <p:pic>
        <p:nvPicPr>
          <p:cNvPr id="33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3145" y="2089149"/>
            <a:ext cx="5715001" cy="762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 thruBlk="1"/>
      </p:transition>
    </mc:Choice>
    <mc:Fallback xmlns="">
      <p:transition spd="fast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Five Good Emperors</a:t>
            </a:r>
          </a:p>
        </p:txBody>
      </p:sp>
      <p:sp>
        <p:nvSpPr>
          <p:cNvPr id="341" name="Shape 341"/>
          <p:cNvSpPr>
            <a:spLocks noGrp="1"/>
          </p:cNvSpPr>
          <p:nvPr>
            <p:ph type="body" sz="half" idx="1"/>
          </p:nvPr>
        </p:nvSpPr>
        <p:spPr>
          <a:xfrm>
            <a:off x="5623485" y="2990848"/>
            <a:ext cx="6873315" cy="6072917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Nerva 96-98 AD</a:t>
            </a:r>
          </a:p>
          <a:p>
            <a:pPr>
              <a:buBlip>
                <a:blip r:embed="rId2"/>
              </a:buBlip>
            </a:pPr>
            <a:r>
              <a:t>Trajan 98-117 AD</a:t>
            </a:r>
          </a:p>
          <a:p>
            <a:pPr>
              <a:buBlip>
                <a:blip r:embed="rId2"/>
              </a:buBlip>
            </a:pPr>
            <a:r>
              <a:t>Hadrian 117-138 AD</a:t>
            </a:r>
          </a:p>
          <a:p>
            <a:pPr>
              <a:buBlip>
                <a:blip r:embed="rId2"/>
              </a:buBlip>
            </a:pPr>
            <a:r>
              <a:t>Antoninus Pius 138-161 AD</a:t>
            </a:r>
          </a:p>
          <a:p>
            <a:pPr>
              <a:buBlip>
                <a:blip r:embed="rId2"/>
              </a:buBlip>
            </a:pPr>
            <a:r>
              <a:t>Marcus Aurelius 161-180 AD</a:t>
            </a:r>
          </a:p>
        </p:txBody>
      </p:sp>
      <p:pic>
        <p:nvPicPr>
          <p:cNvPr id="342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8931" y="3085679"/>
            <a:ext cx="3488376" cy="5231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Next Week</a:t>
            </a:r>
          </a:p>
        </p:txBody>
      </p:sp>
      <p:sp>
        <p:nvSpPr>
          <p:cNvPr id="345" name="Shape 34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/>
              <a:t>How did Christianity arise in the wake of the collapse of Rome? Consider Gibbon again or discuss the success of Christianity on its </a:t>
            </a:r>
            <a:r>
              <a:rPr lang="en-US"/>
              <a:t>own after 476 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A30AB5-D15B-6D48-9933-023D2F3ECCAF}"/>
              </a:ext>
            </a:extLst>
          </p:cNvPr>
          <p:cNvSpPr txBox="1"/>
          <p:nvPr/>
        </p:nvSpPr>
        <p:spPr>
          <a:xfrm>
            <a:off x="1449226" y="7596505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606060"/>
              </a:solidFill>
              <a:effectLst/>
              <a:uFillTx/>
              <a:latin typeface="+mn-lt"/>
              <a:ea typeface="+mn-ea"/>
              <a:cs typeface="+mn-cs"/>
              <a:sym typeface="Gill Sans"/>
            </a:endParaRPr>
          </a:p>
        </p:txBody>
      </p:sp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l_570xN.270191290.jp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l="409" r="40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400px-Seven_Hills_of_Rome.svg.png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/>
          </a:blip>
          <a:srcRect t="10732" b="1073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First Romans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89763" indent="-389763" defTabSz="543305">
              <a:lnSpc>
                <a:spcPct val="90000"/>
              </a:lnSpc>
              <a:spcBef>
                <a:spcPts val="3900"/>
              </a:spcBef>
              <a:buBlip>
                <a:blip r:embed="rId2"/>
              </a:buBlip>
              <a:defRPr sz="3162"/>
            </a:pPr>
            <a:r>
              <a:t>Etruscans = Originally from Anatolia, who colonized the northern regions of Italy. </a:t>
            </a:r>
          </a:p>
          <a:p>
            <a:pPr marL="389763" indent="-389763" defTabSz="543305">
              <a:lnSpc>
                <a:spcPct val="90000"/>
              </a:lnSpc>
              <a:spcBef>
                <a:spcPts val="3900"/>
              </a:spcBef>
              <a:buBlip>
                <a:blip r:embed="rId2"/>
              </a:buBlip>
              <a:defRPr sz="3162"/>
            </a:pPr>
            <a:r>
              <a:t>Society declines late 6</a:t>
            </a:r>
            <a:r>
              <a:rPr baseline="30102"/>
              <a:t>th</a:t>
            </a:r>
            <a:r>
              <a:t> c. BCE</a:t>
            </a:r>
          </a:p>
          <a:p>
            <a:pPr marL="802453" lvl="1" indent="-412690" defTabSz="543305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348"/>
            </a:pPr>
            <a:r>
              <a:t>Greek maritime attacks</a:t>
            </a:r>
          </a:p>
          <a:p>
            <a:pPr marL="802453" lvl="1" indent="-412690" defTabSz="543305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348"/>
            </a:pPr>
            <a:r>
              <a:t>Celtic invasions from north</a:t>
            </a:r>
          </a:p>
          <a:p>
            <a:pPr marL="802453" lvl="1" indent="-412690" defTabSz="543305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348"/>
            </a:pPr>
            <a:endParaRPr/>
          </a:p>
          <a:p>
            <a:pPr marL="412690" indent="-412690" defTabSz="543305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348"/>
            </a:pPr>
            <a:r>
              <a:t>Latins - built the original settlement in Rome around the Palatine Hill. </a:t>
            </a:r>
          </a:p>
          <a:p>
            <a:pPr marL="412690" indent="-412690" defTabSz="543305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348"/>
            </a:pPr>
            <a:endParaRPr/>
          </a:p>
          <a:p>
            <a:pPr marL="412690" indent="-412690" defTabSz="543305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348"/>
            </a:pPr>
            <a:r>
              <a:t>Greeks = established colonies in the south between 750 - 600 BC.  </a:t>
            </a:r>
          </a:p>
          <a:p>
            <a:pPr marL="802453" lvl="1" indent="-412690" defTabSz="543305">
              <a:lnSpc>
                <a:spcPct val="90000"/>
              </a:lnSpc>
              <a:spcBef>
                <a:spcPts val="0"/>
              </a:spcBef>
              <a:buClr>
                <a:srgbClr val="FF9900"/>
              </a:buClr>
              <a:buBlip>
                <a:blip r:embed="rId2"/>
              </a:buBlip>
              <a:defRPr sz="3348"/>
            </a:pPr>
            <a:r>
              <a:t>Romans inherit alphabet, religious concepts, art, and mythology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1613</Words>
  <Application>Microsoft Macintosh PowerPoint</Application>
  <PresentationFormat>Custom</PresentationFormat>
  <Paragraphs>262</Paragraphs>
  <Slides>66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4" baseType="lpstr">
      <vt:lpstr>Arial</vt:lpstr>
      <vt:lpstr>Gill Sans</vt:lpstr>
      <vt:lpstr>Gill Sans Light</vt:lpstr>
      <vt:lpstr>Gill Sans SemiBold</vt:lpstr>
      <vt:lpstr>Helvetica</vt:lpstr>
      <vt:lpstr>Helvetica Neue</vt:lpstr>
      <vt:lpstr>Times</vt:lpstr>
      <vt:lpstr>New_Template3</vt:lpstr>
      <vt:lpstr>Week 7 </vt:lpstr>
      <vt:lpstr>Establishment of Rome</vt:lpstr>
      <vt:lpstr>Mythology?</vt:lpstr>
      <vt:lpstr>The City on a Hill</vt:lpstr>
      <vt:lpstr>Kleptocracy</vt:lpstr>
      <vt:lpstr>PowerPoint Presentation</vt:lpstr>
      <vt:lpstr>PowerPoint Presentation</vt:lpstr>
      <vt:lpstr>PowerPoint Presentation</vt:lpstr>
      <vt:lpstr>The First Romans</vt:lpstr>
      <vt:lpstr>The Early Kingdom</vt:lpstr>
      <vt:lpstr>The Seven Kings of Rome</vt:lpstr>
      <vt:lpstr>PowerPoint Presentation</vt:lpstr>
      <vt:lpstr>PowerPoint Presentation</vt:lpstr>
      <vt:lpstr>Establishment of the Republic</vt:lpstr>
      <vt:lpstr>Social Conflict</vt:lpstr>
      <vt:lpstr>Roman Law</vt:lpstr>
      <vt:lpstr>PowerPoint Presentation</vt:lpstr>
      <vt:lpstr>Rome spread its power</vt:lpstr>
      <vt:lpstr>Expansion of the Republic</vt:lpstr>
      <vt:lpstr>Roman Deities</vt:lpstr>
      <vt:lpstr>Roman Religion </vt:lpstr>
      <vt:lpstr>PowerPoint Presentation</vt:lpstr>
      <vt:lpstr>The Punic Wars</vt:lpstr>
      <vt:lpstr>Stages of War</vt:lpstr>
      <vt:lpstr>PowerPoint Presentation</vt:lpstr>
      <vt:lpstr>the Spoils of War</vt:lpstr>
      <vt:lpstr>Commercial Agriculture and Trade</vt:lpstr>
      <vt:lpstr>Imperial Expansion and Domestic Problems</vt:lpstr>
      <vt:lpstr>Slavery</vt:lpstr>
      <vt:lpstr>The Roman Empire to 146 BCE</vt:lpstr>
      <vt:lpstr>The Gracchi Brothers</vt:lpstr>
      <vt:lpstr>Freedom Fighter</vt:lpstr>
      <vt:lpstr>Civil War</vt:lpstr>
      <vt:lpstr>Cicero and Stoicism</vt:lpstr>
      <vt:lpstr>PowerPoint Presentation</vt:lpstr>
      <vt:lpstr>What makes a Good Leader?</vt:lpstr>
      <vt:lpstr>A trio of Hope</vt:lpstr>
      <vt:lpstr>Julius Caesar</vt:lpstr>
      <vt:lpstr>The Conqueror </vt:lpstr>
      <vt:lpstr>Caesar’s Policies</vt:lpstr>
      <vt:lpstr>PowerPoint Presentation</vt:lpstr>
      <vt:lpstr>Beginning of the Empire</vt:lpstr>
      <vt:lpstr>Jealousy and violence</vt:lpstr>
      <vt:lpstr>PowerPoint Presentation</vt:lpstr>
      <vt:lpstr>Augustus’ Administration</vt:lpstr>
      <vt:lpstr>Expansion and Integration of Empire</vt:lpstr>
      <vt:lpstr>Pax Romana: “Roman Peace”</vt:lpstr>
      <vt:lpstr>Virgil </vt:lpstr>
      <vt:lpstr>Fall of Troy</vt:lpstr>
      <vt:lpstr>Burning down the House</vt:lpstr>
      <vt:lpstr>The Aeneid </vt:lpstr>
      <vt:lpstr>PowerPoint Presentation</vt:lpstr>
      <vt:lpstr>PowerPoint Presentation</vt:lpstr>
      <vt:lpstr>Agriculture and Trade</vt:lpstr>
      <vt:lpstr>PowerPoint Presentation</vt:lpstr>
      <vt:lpstr>Family and Society</vt:lpstr>
      <vt:lpstr>Roman Attractions</vt:lpstr>
      <vt:lpstr>Wealth and Social Change</vt:lpstr>
      <vt:lpstr>PowerPoint Presentation</vt:lpstr>
      <vt:lpstr>Mithraism</vt:lpstr>
      <vt:lpstr>Judaism in Early Rome</vt:lpstr>
      <vt:lpstr>Synagogue at Capernaum</vt:lpstr>
      <vt:lpstr>The Roman Empire, c. 117 CE</vt:lpstr>
      <vt:lpstr>Augustus’ Successors</vt:lpstr>
      <vt:lpstr>Five Good Emperors</vt:lpstr>
      <vt:lpstr>Next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7 </dc:title>
  <cp:lastModifiedBy>Nicholas P. Markellos</cp:lastModifiedBy>
  <cp:revision>5</cp:revision>
  <dcterms:modified xsi:type="dcterms:W3CDTF">2019-03-13T22:19:53Z</dcterms:modified>
</cp:coreProperties>
</file>