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+mn-lt"/>
        <a:ea typeface="+mn-ea"/>
        <a:cs typeface="+mn-cs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2A2927"/>
        </a:fontRef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blipFill rotWithShape="1">
            <a:blip xmlns:r="http://schemas.openxmlformats.org/officeDocument/2006/relationships" r:embed="rId1"/>
            <a:srcRect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2A2927"/>
        </a:fontRef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Ref idx="minor">
          <a:srgbClr val="2A2927"/>
        </a:fontRef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A2927"/>
        </a:fontRef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A2927"/>
        </a:fontRef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2A2927"/>
        </a:fontRef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A2927"/>
        </a:fontRef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363"/>
  </p:normalViewPr>
  <p:slideViewPr>
    <p:cSldViewPr snapToGrid="0" snapToObjects="1">
      <p:cViewPr varScale="1">
        <p:scale>
          <a:sx n="53" d="100"/>
          <a:sy n="53" d="100"/>
        </p:scale>
        <p:origin x="2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tableStyles.xml.rels><?xml version="1.0" encoding="UTF-8" standalone="yes"?>
<Relationships xmlns="http://schemas.openxmlformats.org/package/2006/relationships"><Relationship Id="rId1" Type="http://schemas.openxmlformats.org/officeDocument/2006/relationships/image" Target="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901700" y="3060700"/>
            <a:ext cx="11201400" cy="1714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901700" y="4775200"/>
            <a:ext cx="11201400" cy="1536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Sz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_box_10x7.png"/>
          <p:cNvPicPr>
            <a:picLocks/>
          </p:cNvPicPr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317500" y="6794500"/>
            <a:ext cx="12344400" cy="233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393700" y="381000"/>
            <a:ext cx="12217400" cy="614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01700" y="6934200"/>
            <a:ext cx="11201400" cy="952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901700" y="7823200"/>
            <a:ext cx="11201400" cy="1206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01700" y="3898900"/>
            <a:ext cx="11201400" cy="19431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6451600" y="1066800"/>
            <a:ext cx="5626100" cy="7632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901700" y="927100"/>
            <a:ext cx="5080000" cy="4102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901700" y="5029200"/>
            <a:ext cx="5080000" cy="3683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6769100" y="2603500"/>
            <a:ext cx="5308600" cy="596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sz="half" idx="1"/>
          </p:nvPr>
        </p:nvSpPr>
        <p:spPr>
          <a:xfrm>
            <a:off x="901700" y="2603500"/>
            <a:ext cx="5334000" cy="5969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90000"/>
              </a:lnSpc>
              <a:spcBef>
                <a:spcPts val="2800"/>
              </a:spcBef>
              <a:defRPr sz="3200"/>
            </a:lvl1pPr>
            <a:lvl2pPr marL="787400" indent="-393700">
              <a:lnSpc>
                <a:spcPct val="90000"/>
              </a:lnSpc>
              <a:spcBef>
                <a:spcPts val="2800"/>
              </a:spcBef>
              <a:defRPr sz="3200"/>
            </a:lvl2pPr>
            <a:lvl3pPr marL="1181100" indent="-393700">
              <a:lnSpc>
                <a:spcPct val="90000"/>
              </a:lnSpc>
              <a:spcBef>
                <a:spcPts val="2800"/>
              </a:spcBef>
              <a:defRPr sz="3200"/>
            </a:lvl3pPr>
            <a:lvl4pPr marL="1574800" indent="-393700">
              <a:lnSpc>
                <a:spcPct val="90000"/>
              </a:lnSpc>
              <a:spcBef>
                <a:spcPts val="2800"/>
              </a:spcBef>
              <a:defRPr sz="3200"/>
            </a:lvl4pPr>
            <a:lvl5pPr marL="1968500" indent="-393700">
              <a:lnSpc>
                <a:spcPct val="90000"/>
              </a:lnSpc>
              <a:spcBef>
                <a:spcPts val="2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901700" y="1727200"/>
            <a:ext cx="11201400" cy="6286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quarter" idx="13"/>
          </p:nvPr>
        </p:nvSpPr>
        <p:spPr>
          <a:xfrm>
            <a:off x="6654800" y="482600"/>
            <a:ext cx="5981700" cy="3911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half" idx="14"/>
          </p:nvPr>
        </p:nvSpPr>
        <p:spPr>
          <a:xfrm>
            <a:off x="6654800" y="4673600"/>
            <a:ext cx="5981700" cy="459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idx="15"/>
          </p:nvPr>
        </p:nvSpPr>
        <p:spPr>
          <a:xfrm>
            <a:off x="406400" y="482600"/>
            <a:ext cx="5981700" cy="878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10x7.png"/>
          <p:cNvPicPr>
            <a:picLocks/>
          </p:cNvPicPr>
          <p:nvPr/>
        </p:nvPicPr>
        <p:blipFill>
          <a:blip r:embed="rId15">
            <a:alphaModFix amt="45000"/>
            <a:extLst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901700" y="635000"/>
            <a:ext cx="112014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01700" y="2603500"/>
            <a:ext cx="11201400" cy="596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b="1" i="0" cap="all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1pPr>
      <a:lvl2pPr marL="0" marR="0" indent="228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2pPr>
      <a:lvl3pPr marL="0" marR="0" indent="457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3pPr>
      <a:lvl4pPr marL="0" marR="0" indent="685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4pPr>
      <a:lvl5pPr marL="0" marR="0" indent="9144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5pPr>
      <a:lvl6pPr marL="0" marR="0" indent="11430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6pPr>
      <a:lvl7pPr marL="0" marR="0" indent="1371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7pPr>
      <a:lvl8pPr marL="0" marR="0" indent="1600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8pPr>
      <a:lvl9pPr marL="0" marR="0" indent="1828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j-lt"/>
          <a:ea typeface="+mj-ea"/>
          <a:cs typeface="+mj-cs"/>
          <a:sym typeface="Avenir Nex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Medium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Placeholder 120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30200"/>
            <a:ext cx="12293600" cy="6248400"/>
          </a:xfrm>
          <a:prstGeom prst="rect">
            <a:avLst/>
          </a:prstGeom>
        </p:spPr>
      </p:pic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Week 8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Hellenistic Civilization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Cosmopolitan 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Universal Empire - Hellenistic society characterized by mingling and exchange of cultures. </a:t>
            </a:r>
          </a:p>
          <a:p>
            <a:r>
              <a:t>Greek, Mesopotamian, Egyptian, Hebrew, and Persian traditions interact. </a:t>
            </a:r>
          </a:p>
          <a:p>
            <a:r>
              <a:t>Alexandria, Egypt </a:t>
            </a:r>
          </a:p>
        </p:txBody>
      </p:sp>
      <p:pic>
        <p:nvPicPr>
          <p:cNvPr id="152" name="Hellenistic_coi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1905" y="3390194"/>
            <a:ext cx="5925848" cy="2973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Hellenistic Empires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half" idx="1"/>
          </p:nvPr>
        </p:nvSpPr>
        <p:spPr>
          <a:xfrm>
            <a:off x="684953" y="1767169"/>
            <a:ext cx="6071659" cy="6219262"/>
          </a:xfrm>
          <a:prstGeom prst="rect">
            <a:avLst/>
          </a:prstGeom>
        </p:spPr>
        <p:txBody>
          <a:bodyPr/>
          <a:lstStyle/>
          <a:p>
            <a:pPr marL="467590" indent="-467590">
              <a:spcBef>
                <a:spcPts val="700"/>
              </a:spcBef>
              <a:buChar char="■"/>
              <a:defRPr sz="3000"/>
            </a:pPr>
            <a:r>
              <a:t>After Alexander’s death in 323 BC competition for empire</a:t>
            </a:r>
          </a:p>
          <a:p>
            <a:pPr marL="467590" indent="-467590">
              <a:spcBef>
                <a:spcPts val="700"/>
              </a:spcBef>
              <a:buChar char="■"/>
              <a:defRPr sz="3000"/>
            </a:pPr>
            <a:r>
              <a:t>Divided by generals</a:t>
            </a:r>
          </a:p>
          <a:p>
            <a:pPr marL="900112" lvl="1" indent="-455612">
              <a:spcBef>
                <a:spcPts val="0"/>
              </a:spcBef>
              <a:buClr>
                <a:srgbClr val="FF9900"/>
              </a:buClr>
              <a:defRPr sz="2800"/>
            </a:pPr>
            <a:r>
              <a:t>Antigonus: Greece and Macedon</a:t>
            </a:r>
          </a:p>
          <a:p>
            <a:pPr marL="900112" lvl="1" indent="-455612">
              <a:spcBef>
                <a:spcPts val="0"/>
              </a:spcBef>
              <a:buClr>
                <a:srgbClr val="FF9900"/>
              </a:buClr>
              <a:defRPr sz="2800"/>
            </a:pPr>
            <a:r>
              <a:t>Ptolemy: Egypt</a:t>
            </a:r>
          </a:p>
          <a:p>
            <a:pPr marL="900112" lvl="1" indent="-455612">
              <a:spcBef>
                <a:spcPts val="0"/>
              </a:spcBef>
              <a:buClr>
                <a:srgbClr val="FF9900"/>
              </a:buClr>
              <a:defRPr sz="2800"/>
            </a:pPr>
            <a:r>
              <a:t>Seleucus: Persian Achaemenid Empire</a:t>
            </a:r>
          </a:p>
          <a:p>
            <a:pPr marL="467590" indent="-467590">
              <a:spcBef>
                <a:spcPts val="700"/>
              </a:spcBef>
              <a:buChar char="■"/>
              <a:defRPr sz="3000"/>
            </a:pPr>
            <a:r>
              <a:t>Economic integration, Intellectual cross-fertilization</a:t>
            </a:r>
          </a:p>
        </p:txBody>
      </p:sp>
      <p:pic>
        <p:nvPicPr>
          <p:cNvPr id="156" name="ben24354_1004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4577" y="3018648"/>
            <a:ext cx="5743788" cy="3716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Antigonid Empire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Smallest of Hellenistic Empires</a:t>
            </a:r>
          </a:p>
          <a:p>
            <a:pPr>
              <a:buChar char="■"/>
            </a:pPr>
            <a:r>
              <a:t>Local dissent</a:t>
            </a:r>
          </a:p>
          <a:p>
            <a:pPr>
              <a:buChar char="■"/>
            </a:pPr>
            <a:r>
              <a:t>Issue of land distribution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Heavy colonizing activity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Ptolemaic Empire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Wealthiest of the Hellenistic empires</a:t>
            </a:r>
          </a:p>
          <a:p>
            <a:pPr>
              <a:buChar char="■"/>
            </a:pPr>
            <a:r>
              <a:t>Established state monopolies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Textiles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Salt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Beer</a:t>
            </a:r>
          </a:p>
          <a:p>
            <a:pPr>
              <a:buChar char="■"/>
            </a:pPr>
            <a:r>
              <a:t>Capital: Alexandria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Important port city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Major museum, library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Seleucid Empire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Massive colonization of Greeks</a:t>
            </a:r>
          </a:p>
          <a:p>
            <a:pPr>
              <a:buChar char="■"/>
            </a:pPr>
            <a:r>
              <a:t>Export of Greek culture, values as far east as India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Bactria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Ashoka legislates in Greek and Aramaic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Hellenistic Culture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5609" indent="-435609" defTabSz="572516">
              <a:spcBef>
                <a:spcPts val="3100"/>
              </a:spcBef>
              <a:defRPr sz="3528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Literature, History, and Art</a:t>
            </a:r>
          </a:p>
          <a:p>
            <a:pPr marL="871219" lvl="1" indent="-435609" defTabSz="572516">
              <a:spcBef>
                <a:spcPts val="3100"/>
              </a:spcBef>
              <a:defRPr sz="3528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Callimachus (305-240 BC) urged poets to write short poems. </a:t>
            </a:r>
          </a:p>
          <a:p>
            <a:pPr marL="871219" lvl="1" indent="-435609" defTabSz="572516">
              <a:spcBef>
                <a:spcPts val="3100"/>
              </a:spcBef>
              <a:defRPr sz="3528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Theocritus (315-250 BC) wrote pastoral poetry </a:t>
            </a:r>
          </a:p>
          <a:p>
            <a:pPr marL="871219" lvl="1" indent="-435609" defTabSz="572516">
              <a:spcBef>
                <a:spcPts val="3100"/>
              </a:spcBef>
              <a:defRPr sz="3528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Polybius (200-118 BC) leading Hellenistic historian </a:t>
            </a:r>
          </a:p>
          <a:p>
            <a:pPr marL="435609" indent="-435609" defTabSz="572516">
              <a:spcBef>
                <a:spcPts val="3100"/>
              </a:spcBef>
              <a:defRPr sz="3528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Language - Greek </a:t>
            </a:r>
            <a:r>
              <a:rPr i="1"/>
              <a:t>Koine - </a:t>
            </a:r>
            <a:r>
              <a:t>literally “shared”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f-samothrake-louvre-ma2369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650" b="1650"/>
          <a:stretch>
            <a:fillRect/>
          </a:stretch>
        </p:blipFill>
        <p:spPr>
          <a:xfrm>
            <a:off x="3170560" y="0"/>
            <a:ext cx="6663680" cy="97536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laocoon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2722" b="3009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dying_gaul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1791" r="1766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black_vessel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997" b="1997"/>
          <a:stretch>
            <a:fillRect/>
          </a:stretch>
        </p:blipFill>
        <p:spPr>
          <a:xfrm>
            <a:off x="2783221" y="0"/>
            <a:ext cx="6788118" cy="97536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Placeholder 124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66520" y="2552699"/>
            <a:ext cx="5384800" cy="6070601"/>
          </a:xfrm>
          <a:prstGeom prst="rect">
            <a:avLst/>
          </a:prstGeom>
        </p:spPr>
      </p:pic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Aftermath of the Peloponnesian War 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half" idx="1"/>
          </p:nvPr>
        </p:nvSpPr>
        <p:spPr>
          <a:xfrm>
            <a:off x="6898357" y="2603499"/>
            <a:ext cx="5334001" cy="5969001"/>
          </a:xfrm>
          <a:prstGeom prst="rect">
            <a:avLst/>
          </a:prstGeom>
        </p:spPr>
        <p:txBody>
          <a:bodyPr/>
          <a:lstStyle/>
          <a:p>
            <a:r>
              <a:t>Weakened Greek City-States</a:t>
            </a:r>
          </a:p>
          <a:p>
            <a:r>
              <a:t>Rapid decline in military and economic power. </a:t>
            </a:r>
          </a:p>
          <a:p>
            <a:r>
              <a:t>Macedonia Emerges 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old_market_woman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95" b="795"/>
          <a:stretch>
            <a:fillRect/>
          </a:stretch>
        </p:blipFill>
        <p:spPr>
          <a:xfrm>
            <a:off x="3319763" y="-1"/>
            <a:ext cx="6365274" cy="97536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Placeholder 17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16700" y="431800"/>
            <a:ext cx="6057900" cy="4013200"/>
          </a:xfrm>
          <a:prstGeom prst="rect">
            <a:avLst/>
          </a:prstGeom>
        </p:spPr>
      </p:pic>
      <p:pic>
        <p:nvPicPr>
          <p:cNvPr id="181" name="Picture Placeholder 180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16700" y="4622800"/>
            <a:ext cx="6057900" cy="4699000"/>
          </a:xfrm>
          <a:prstGeom prst="rect">
            <a:avLst/>
          </a:prstGeom>
        </p:spPr>
      </p:pic>
      <p:pic>
        <p:nvPicPr>
          <p:cNvPr id="182" name="Picture Placeholder 181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61949" y="431799"/>
            <a:ext cx="6057901" cy="88900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Developments of Science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Alexander brought surveyors, engineers, and architects to Asia Minor to collect data. </a:t>
            </a:r>
          </a:p>
          <a:p>
            <a:r>
              <a:t>Knowledge through the rational collection of data. The birth of analysis and research. </a:t>
            </a:r>
          </a:p>
          <a:p>
            <a:r>
              <a:t>Astronomy and Mathematics prevailed during the Hellenistic Age.  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Placeholder 186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496191" y="2552699"/>
            <a:ext cx="5384801" cy="6070601"/>
          </a:xfrm>
          <a:prstGeom prst="rect">
            <a:avLst/>
          </a:prstGeom>
        </p:spPr>
      </p:pic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Eureka 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sz="half" idx="1"/>
          </p:nvPr>
        </p:nvSpPr>
        <p:spPr>
          <a:xfrm>
            <a:off x="901699" y="2603499"/>
            <a:ext cx="5334001" cy="5969001"/>
          </a:xfrm>
          <a:prstGeom prst="rect">
            <a:avLst/>
          </a:prstGeom>
        </p:spPr>
        <p:txBody>
          <a:bodyPr/>
          <a:lstStyle/>
          <a:p>
            <a:r>
              <a:t>Euclid (c.300 BC) applied reason to geometry </a:t>
            </a:r>
          </a:p>
          <a:p>
            <a:pPr lvl="1"/>
            <a:r>
              <a:t>The Golden Ratio 1.618</a:t>
            </a:r>
          </a:p>
          <a:p>
            <a:r>
              <a:t>Archimedes of Syracuse (287-212 BC)  </a:t>
            </a:r>
          </a:p>
          <a:p>
            <a:pPr lvl="1"/>
            <a:r>
              <a:t>Density - Water Placement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Hellenistic Philosophies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4485" indent="-324485" defTabSz="426466">
              <a:spcBef>
                <a:spcPts val="2300"/>
              </a:spcBef>
              <a:buChar char="■"/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Hellenistic thinkers reflected the general anxiety pervading their society. Does this provide comfort? </a:t>
            </a:r>
          </a:p>
          <a:p>
            <a:pPr marL="973455" lvl="2" indent="-324485" defTabSz="426466">
              <a:spcBef>
                <a:spcPts val="2300"/>
              </a:spcBef>
              <a:buChar char="■"/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The View of Happiness</a:t>
            </a:r>
          </a:p>
          <a:p>
            <a:pPr marL="324485" indent="-324485" defTabSz="426466">
              <a:spcBef>
                <a:spcPts val="2300"/>
              </a:spcBef>
              <a:buChar char="■"/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Epicureans</a:t>
            </a:r>
          </a:p>
          <a:p>
            <a:pPr marL="648970" lvl="1" indent="-324485" defTabSz="426466">
              <a:spcBef>
                <a:spcPts val="0"/>
              </a:spcBef>
              <a:buClr>
                <a:srgbClr val="FF9900"/>
              </a:buClr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Pleasure, distinct from Hedonists</a:t>
            </a:r>
          </a:p>
          <a:p>
            <a:pPr marL="324485" indent="-324485" defTabSz="426466">
              <a:spcBef>
                <a:spcPts val="2300"/>
              </a:spcBef>
              <a:buChar char="■"/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Stoics</a:t>
            </a:r>
          </a:p>
          <a:p>
            <a:pPr marL="648970" lvl="1" indent="-324485" defTabSz="426466">
              <a:spcBef>
                <a:spcPts val="0"/>
              </a:spcBef>
              <a:buClr>
                <a:srgbClr val="FF9900"/>
              </a:buClr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Duty, virtue</a:t>
            </a:r>
          </a:p>
          <a:p>
            <a:pPr marL="648970" lvl="1" indent="-324485" defTabSz="426466">
              <a:spcBef>
                <a:spcPts val="0"/>
              </a:spcBef>
              <a:buClr>
                <a:srgbClr val="FF9900"/>
              </a:buClr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Emphasis on inner peace</a:t>
            </a:r>
          </a:p>
          <a:p>
            <a:pPr marL="324485" indent="-324485" defTabSz="426466">
              <a:spcBef>
                <a:spcPts val="2300"/>
              </a:spcBef>
              <a:buChar char="■"/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Skeptics</a:t>
            </a:r>
          </a:p>
          <a:p>
            <a:pPr marL="648970" lvl="1" indent="-324485" defTabSz="426466">
              <a:spcBef>
                <a:spcPts val="0"/>
              </a:spcBef>
              <a:buClr>
                <a:srgbClr val="FF9900"/>
              </a:buClr>
              <a:defRPr sz="2628">
                <a:effectLst>
                  <a:outerShdw blurRad="18542" dist="1854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Doubted possibility of certainty in anything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Placeholder 19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31000" y="2552700"/>
            <a:ext cx="5384800" cy="6070600"/>
          </a:xfrm>
          <a:prstGeom prst="rect">
            <a:avLst/>
          </a:prstGeom>
        </p:spPr>
      </p:pic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Happiness as Pleasure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Hedonism = delight or gaining happiness from pleasure</a:t>
            </a:r>
          </a:p>
          <a:p>
            <a:r>
              <a:t>Aristippus 435-356 BC</a:t>
            </a:r>
          </a:p>
          <a:p>
            <a:pPr lvl="1"/>
            <a:r>
              <a:t>Happiness is the sum total of pleasures experienced during one’s lifetime. 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Hedonist Assumptions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9956" indent="-339956">
              <a:lnSpc>
                <a:spcPct val="120000"/>
              </a:lnSpc>
              <a:spcBef>
                <a:spcPts val="2400"/>
              </a:spcBef>
              <a:buFont typeface="Zapf Dingbats"/>
              <a:defRPr sz="3400">
                <a:solidFill>
                  <a:srgbClr val="546056"/>
                </a:solidFill>
                <a:effectLst/>
                <a:latin typeface="+mj-lt"/>
                <a:ea typeface="+mj-ea"/>
                <a:cs typeface="+mj-cs"/>
                <a:sym typeface="Avenir Next"/>
              </a:defRPr>
            </a:pPr>
            <a:r>
              <a:t>Everyone deserves as much pleasure as possible</a:t>
            </a:r>
          </a:p>
          <a:p>
            <a:pPr marL="339956" indent="-339956">
              <a:lnSpc>
                <a:spcPct val="120000"/>
              </a:lnSpc>
              <a:spcBef>
                <a:spcPts val="2400"/>
              </a:spcBef>
              <a:buFont typeface="Zapf Dingbats"/>
              <a:defRPr sz="3400">
                <a:solidFill>
                  <a:srgbClr val="546056"/>
                </a:solidFill>
                <a:effectLst/>
                <a:latin typeface="+mj-lt"/>
                <a:ea typeface="+mj-ea"/>
                <a:cs typeface="+mj-cs"/>
                <a:sym typeface="Avenir Next"/>
              </a:defRPr>
            </a:pPr>
            <a:r>
              <a:t>Pleasure is automatically good.</a:t>
            </a:r>
          </a:p>
          <a:p>
            <a:pPr marL="339956" indent="-339956">
              <a:lnSpc>
                <a:spcPct val="120000"/>
              </a:lnSpc>
              <a:spcBef>
                <a:spcPts val="2400"/>
              </a:spcBef>
              <a:buFont typeface="Zapf Dingbats"/>
              <a:defRPr sz="3400">
                <a:solidFill>
                  <a:srgbClr val="546056"/>
                </a:solidFill>
                <a:effectLst/>
                <a:latin typeface="+mj-lt"/>
                <a:ea typeface="+mj-ea"/>
                <a:cs typeface="+mj-cs"/>
                <a:sym typeface="Avenir Next"/>
              </a:defRPr>
            </a:pPr>
            <a:r>
              <a:t>No amount of pleasure is ever too much.</a:t>
            </a:r>
          </a:p>
          <a:p>
            <a:pPr marL="339956" indent="-339956">
              <a:lnSpc>
                <a:spcPct val="120000"/>
              </a:lnSpc>
              <a:spcBef>
                <a:spcPts val="2400"/>
              </a:spcBef>
              <a:buFont typeface="Zapf Dingbats"/>
              <a:defRPr sz="3400">
                <a:solidFill>
                  <a:srgbClr val="546056"/>
                </a:solidFill>
                <a:effectLst/>
                <a:latin typeface="+mj-lt"/>
                <a:ea typeface="+mj-ea"/>
                <a:cs typeface="+mj-cs"/>
                <a:sym typeface="Avenir Next"/>
              </a:defRPr>
            </a:pPr>
            <a:r>
              <a:t>Absence of pleasure is a misfortune for which compensation is due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Placeholder 200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8457" y="2679135"/>
            <a:ext cx="5384801" cy="6070601"/>
          </a:xfrm>
          <a:prstGeom prst="rect">
            <a:avLst/>
          </a:prstGeom>
        </p:spPr>
      </p:pic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Happiness Is Avoiding Pain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sz="half" idx="1"/>
          </p:nvPr>
        </p:nvSpPr>
        <p:spPr>
          <a:xfrm>
            <a:off x="7115104" y="2386753"/>
            <a:ext cx="5334001" cy="5969001"/>
          </a:xfrm>
          <a:prstGeom prst="rect">
            <a:avLst/>
          </a:prstGeom>
        </p:spPr>
        <p:txBody>
          <a:bodyPr/>
          <a:lstStyle/>
          <a:p>
            <a:r>
              <a:t>Epicureanism is the happiness of not being in pain. </a:t>
            </a:r>
          </a:p>
          <a:p>
            <a:r>
              <a:t>Epicurus (341-270 B.C.)</a:t>
            </a:r>
          </a:p>
          <a:p>
            <a:r>
              <a:t>Man only needs bread and water. Why?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Epicurean Assumptions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we buy into Hedonism, then we are in constant need of pleasure. </a:t>
            </a:r>
          </a:p>
          <a:p>
            <a:r>
              <a:t>No one can sustain pleasure for prolonged periods of time. </a:t>
            </a:r>
          </a:p>
          <a:p>
            <a:r>
              <a:t>Avoid excess and seek out non-physical pleasures. 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Placeholder 207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31000" y="2552700"/>
            <a:ext cx="5384800" cy="6070600"/>
          </a:xfrm>
          <a:prstGeom prst="rect">
            <a:avLst/>
          </a:prstGeom>
        </p:spPr>
      </p:pic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Happiness as Strategy for Survival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“When you come to the end of your rope, tie a knot” </a:t>
            </a:r>
          </a:p>
          <a:p>
            <a:r>
              <a:t>Stoicism teaches that pain is intrinsic to living. </a:t>
            </a:r>
          </a:p>
          <a:p>
            <a:r>
              <a:t>Don’t avoid the pain, cope with it. 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Kingdom of Macedonia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Frontier region to north of Peloponnesus</a:t>
            </a:r>
          </a:p>
          <a:p>
            <a:pPr>
              <a:buChar char="■"/>
            </a:pPr>
            <a:r>
              <a:t>King Philip II (r. 359-336 BCE) builds massive military </a:t>
            </a:r>
          </a:p>
          <a:p>
            <a:pPr>
              <a:buChar char="■"/>
            </a:pPr>
            <a:r>
              <a:t>350 BCE encroaches on Greek poleis to the south, controls region by 338 BCE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Stoic Assumptions</a:t>
            </a:r>
          </a:p>
        </p:txBody>
      </p:sp>
      <p:sp>
        <p:nvSpPr>
          <p:cNvPr id="213" name="Shape 2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Each of us can control our responses to external events.</a:t>
            </a:r>
          </a:p>
          <a:p>
            <a:r>
              <a:t>“Life is what happens while we are out making plans.” </a:t>
            </a:r>
          </a:p>
          <a:p>
            <a:r>
              <a:t>True happiness is not a matter of circumstance, or good fortune but how we respond to what happens to us. 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Stoic Minds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Zeno: (335-264 B.C.) </a:t>
            </a:r>
          </a:p>
          <a:p>
            <a:r>
              <a:t>Epictetus: (50-130 A.D.)</a:t>
            </a:r>
          </a:p>
          <a:p>
            <a:r>
              <a:t>Happiness like sorrow is an idea or an attitude not an object or an event. 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Placeholder 217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95586" y="2426264"/>
            <a:ext cx="5384801" cy="6070601"/>
          </a:xfrm>
          <a:prstGeom prst="rect">
            <a:avLst/>
          </a:prstGeom>
        </p:spPr>
      </p:pic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Skepticism 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sz="half" idx="1"/>
          </p:nvPr>
        </p:nvSpPr>
        <p:spPr>
          <a:xfrm>
            <a:off x="6756400" y="2477064"/>
            <a:ext cx="5334001" cy="5969001"/>
          </a:xfrm>
          <a:prstGeom prst="rect">
            <a:avLst/>
          </a:prstGeom>
        </p:spPr>
        <p:txBody>
          <a:bodyPr/>
          <a:lstStyle/>
          <a:p>
            <a:r>
              <a:t>Cyrene (213-129 BC)</a:t>
            </a:r>
          </a:p>
          <a:p>
            <a:r>
              <a:t>All ideas are only hypotheses </a:t>
            </a:r>
          </a:p>
          <a:p>
            <a:r>
              <a:t>Essential no beliefs are true and there is no way to truly be happy</a:t>
            </a:r>
          </a:p>
          <a:p>
            <a:r>
              <a:t>Suspended judgement calms the mind and brings contentment 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Placeholder 221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31000" y="2552700"/>
            <a:ext cx="5384800" cy="6070600"/>
          </a:xfrm>
          <a:prstGeom prst="rect">
            <a:avLst/>
          </a:prstGeom>
        </p:spPr>
      </p:pic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Cynicism 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Diogenes (c.330 BC) met Alexander the Great </a:t>
            </a:r>
          </a:p>
          <a:p>
            <a:r>
              <a:t>Cultivate apathy, disdain, and discomfort</a:t>
            </a:r>
          </a:p>
          <a:p>
            <a:r>
              <a:t>Society is that which restrains us from our true freedom. </a:t>
            </a:r>
          </a:p>
          <a:p>
            <a:pPr lvl="1"/>
            <a:r>
              <a:t>Role of the Individual - Solipsism 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Hellenistic Legacy 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7830" indent="-417830" defTabSz="549148">
              <a:spcBef>
                <a:spcPts val="3000"/>
              </a:spcBef>
              <a:defRPr sz="3384">
                <a:effectLst>
                  <a:outerShdw blurRad="23876" dist="2387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Greek civilization spread both east and west because of Alexander and his successor kings </a:t>
            </a:r>
          </a:p>
          <a:p>
            <a:pPr marL="417830" indent="-417830" defTabSz="549148">
              <a:spcBef>
                <a:spcPts val="3000"/>
              </a:spcBef>
              <a:defRPr sz="3384">
                <a:effectLst>
                  <a:outerShdw blurRad="23876" dist="2387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Cosmopolitanism emerged and was adapted by future civilizations </a:t>
            </a:r>
          </a:p>
          <a:p>
            <a:pPr marL="835660" lvl="1" indent="-417830" defTabSz="549148">
              <a:spcBef>
                <a:spcPts val="3000"/>
              </a:spcBef>
              <a:defRPr sz="3384">
                <a:effectLst>
                  <a:outerShdw blurRad="23876" dist="2387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Rome embodied it in law, institutions, and art</a:t>
            </a:r>
          </a:p>
          <a:p>
            <a:pPr marL="835660" lvl="1" indent="-417830" defTabSz="549148">
              <a:spcBef>
                <a:spcPts val="3000"/>
              </a:spcBef>
              <a:defRPr sz="3384">
                <a:effectLst>
                  <a:outerShdw blurRad="23876" dist="2387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Christianity will also resonate with Stoic ideas of human equality, the notion of natural rights and the concept of universalism. 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Week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Something Old, Something New … so much of what Rome did to emerge as a powerful Empire was predicated in the adaptation of past societies and civilizations. Be able to account for what Rome borrowed and what they created that was new. </a:t>
            </a:r>
          </a:p>
          <a:p>
            <a:r>
              <a:t>Consider Virgil’s great work the Aeneid as a prime example of this phenomenon. 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Placeholder 131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31000" y="2552700"/>
            <a:ext cx="5384800" cy="6070600"/>
          </a:xfrm>
          <a:prstGeom prst="rect">
            <a:avLst/>
          </a:prstGeom>
        </p:spPr>
      </p:pic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Philip and Macedon Hegemony 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85826" indent="-385826" defTabSz="572516">
              <a:spcBef>
                <a:spcPts val="2700"/>
              </a:spcBef>
              <a:defRPr sz="3136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Machiavellian type of politician </a:t>
            </a:r>
          </a:p>
          <a:p>
            <a:pPr marL="385826" indent="-385826" defTabSz="572516">
              <a:spcBef>
                <a:spcPts val="2700"/>
              </a:spcBef>
              <a:defRPr sz="3136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Unscrupulous leader who mixed the best of the barbaric with that of Greek culture </a:t>
            </a:r>
          </a:p>
          <a:p>
            <a:pPr marL="385826" indent="-385826" defTabSz="572516">
              <a:spcBef>
                <a:spcPts val="2700"/>
              </a:spcBef>
              <a:defRPr sz="3136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Siege of Methone </a:t>
            </a:r>
          </a:p>
          <a:p>
            <a:pPr marL="385826" indent="-385826" defTabSz="572516">
              <a:spcBef>
                <a:spcPts val="2700"/>
              </a:spcBef>
              <a:defRPr sz="3136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Deonsthenes of Athens </a:t>
            </a:r>
          </a:p>
          <a:p>
            <a:pPr marL="1157477" lvl="2" indent="-385826" defTabSz="572516">
              <a:spcBef>
                <a:spcPts val="2700"/>
              </a:spcBef>
              <a:defRPr sz="3136">
                <a:effectLst>
                  <a:outerShdw blurRad="24892" dist="24892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Battle of Chaerona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Placeholder 135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59462" y="2552699"/>
            <a:ext cx="5384801" cy="6070601"/>
          </a:xfrm>
          <a:prstGeom prst="rect">
            <a:avLst/>
          </a:prstGeom>
        </p:spPr>
      </p:pic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Alexander the Great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6756399" y="2603499"/>
            <a:ext cx="5334001" cy="5969001"/>
          </a:xfrm>
          <a:prstGeom prst="rect">
            <a:avLst/>
          </a:prstGeom>
        </p:spPr>
        <p:txBody>
          <a:bodyPr/>
          <a:lstStyle/>
          <a:p>
            <a:pPr marL="338581" indent="-338581" defTabSz="502412">
              <a:spcBef>
                <a:spcPts val="2400"/>
              </a:spcBef>
              <a:defRPr sz="2752">
                <a:effectLst>
                  <a:outerShdw blurRad="21844" dist="21844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356-323 BC</a:t>
            </a:r>
          </a:p>
          <a:p>
            <a:pPr marL="338581" indent="-338581" defTabSz="502412">
              <a:spcBef>
                <a:spcPts val="2400"/>
              </a:spcBef>
              <a:defRPr sz="2752">
                <a:effectLst>
                  <a:outerShdw blurRad="21844" dist="21844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Tutored by Aristotle </a:t>
            </a:r>
          </a:p>
          <a:p>
            <a:pPr marL="338581" indent="-338581" defTabSz="502412">
              <a:spcBef>
                <a:spcPts val="2400"/>
              </a:spcBef>
              <a:defRPr sz="2752">
                <a:effectLst>
                  <a:outerShdw blurRad="21844" dist="21844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became king in 336 at the age of 20. Philip was assassinated by a Macedonian nobleman. </a:t>
            </a:r>
          </a:p>
          <a:p>
            <a:pPr marL="338581" indent="-338581" defTabSz="502412">
              <a:spcBef>
                <a:spcPts val="2400"/>
              </a:spcBef>
              <a:defRPr sz="2752">
                <a:effectLst>
                  <a:outerShdw blurRad="21844" dist="21844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Builds a massive army of 40,000 soldiers</a:t>
            </a:r>
          </a:p>
          <a:p>
            <a:pPr marL="677163" lvl="1" indent="-338581" defTabSz="502412">
              <a:spcBef>
                <a:spcPts val="2400"/>
              </a:spcBef>
              <a:defRPr sz="2752">
                <a:effectLst>
                  <a:outerShdw blurRad="21844" dist="21844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Attacks Persia 336-35 BC</a:t>
            </a:r>
          </a:p>
          <a:p>
            <a:pPr marL="677163" lvl="1" indent="-338581" defTabSz="502412">
              <a:spcBef>
                <a:spcPts val="2400"/>
              </a:spcBef>
              <a:defRPr sz="2752">
                <a:effectLst>
                  <a:outerShdw blurRad="21844" dist="21844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Darius  III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The Conqueror 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“Alexander wept when he heard from Anaxarchus that there was an infinite number of worlds. When his friends asked if any accident had befallen him, he answered: ‘ Do you not think it a matter worthy of lamentation that when there is such a vast multitude of them, we have not yet conquered one?’” </a:t>
            </a:r>
          </a:p>
          <a:p>
            <a:pPr marL="0" lvl="4" indent="914400">
              <a:buSzTx/>
              <a:buNone/>
            </a:pPr>
            <a:r>
              <a:t>Plutarch, </a:t>
            </a:r>
            <a:r>
              <a:rPr i="1"/>
              <a:t>On the Tranquility of the Mind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Cosmopolitan Ruler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1155" indent="-351155" defTabSz="461518">
              <a:spcBef>
                <a:spcPts val="2500"/>
              </a:spcBef>
              <a:buChar char="■"/>
              <a:defRPr sz="2844">
                <a:effectLst>
                  <a:outerShdw blurRad="20066" dist="2006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After Persia makes rapid expansion throughout Mediterranean basin … rejected Darius offer to accept the lands to the west of the Euphrates River</a:t>
            </a:r>
          </a:p>
          <a:p>
            <a:pPr marL="351155" indent="-351155" defTabSz="461518">
              <a:spcBef>
                <a:spcPts val="2500"/>
              </a:spcBef>
              <a:buChar char="■"/>
              <a:defRPr sz="2844">
                <a:effectLst>
                  <a:outerShdw blurRad="20066" dist="2006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332 BC enters Egypt where he was welcomed by the Egyptians.</a:t>
            </a:r>
          </a:p>
          <a:p>
            <a:pPr marL="351155" indent="-351155" defTabSz="461518">
              <a:spcBef>
                <a:spcPts val="2500"/>
              </a:spcBef>
              <a:buChar char="■"/>
              <a:defRPr sz="2844">
                <a:effectLst>
                  <a:outerShdw blurRad="20066" dist="2006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332-326 BC the Battle of Gaugamela crushes Darius again whose army was over 250,000 men. </a:t>
            </a:r>
          </a:p>
          <a:p>
            <a:pPr marL="351155" indent="-351155" defTabSz="461518">
              <a:spcBef>
                <a:spcPts val="2500"/>
              </a:spcBef>
              <a:buChar char="■"/>
              <a:defRPr sz="2844">
                <a:effectLst>
                  <a:outerShdw blurRad="20066" dist="2006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Forges the first unified Greek Civilization and establishes the concept of cosmopolitanism </a:t>
            </a:r>
          </a:p>
          <a:p>
            <a:pPr marL="351155" indent="-351155" defTabSz="461518">
              <a:spcBef>
                <a:spcPts val="2500"/>
              </a:spcBef>
              <a:buChar char="■"/>
              <a:defRPr sz="2844">
                <a:effectLst>
                  <a:outerShdw blurRad="20066" dist="20066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Moves onto India and reaches the Indus Valley in 326 BC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Alexander the Great VS The Indian Raja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23123" y="2312105"/>
            <a:ext cx="12158554" cy="5129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750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ben24354_1003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6035" y="28610"/>
            <a:ext cx="15178737" cy="9696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 Medium"/>
        <a:ea typeface="Avenir Next Medium"/>
        <a:cs typeface="Avenir Next Medium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760000" rotWithShape="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E3B39"/>
            </a:solidFill>
            <a:effectLst>
              <a:outerShdw blurRad="25400" dist="12700" dir="4920000" rotWithShape="0">
                <a:srgbClr val="FFFFFF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blurRad="25400" dist="25400" dir="5520000" rotWithShape="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1" u="none" strike="noStrike" cap="none" spc="0" normalizeH="0" baseline="0">
            <a:ln>
              <a:noFill/>
            </a:ln>
            <a:solidFill>
              <a:srgbClr val="5E524C"/>
            </a:solidFill>
            <a:effectLst>
              <a:outerShdw blurRad="25400" dist="25400" dir="5520000" rotWithShape="0">
                <a:srgbClr val="FFFFFF">
                  <a:alpha val="71999"/>
                </a:srgbClr>
              </a:outerShdw>
            </a:effectLst>
            <a:uFillTx/>
            <a:latin typeface="+mn-lt"/>
            <a:ea typeface="+mn-ea"/>
            <a:cs typeface="+mn-cs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 Medium"/>
        <a:ea typeface="Avenir Next Medium"/>
        <a:cs typeface="Avenir Next Medium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760000" rotWithShape="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E3B39"/>
            </a:solidFill>
            <a:effectLst>
              <a:outerShdw blurRad="25400" dist="12700" dir="4920000" rotWithShape="0">
                <a:srgbClr val="FFFFFF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blurRad="25400" dist="25400" dir="5520000" rotWithShape="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1" u="none" strike="noStrike" cap="none" spc="0" normalizeH="0" baseline="0">
            <a:ln>
              <a:noFill/>
            </a:ln>
            <a:solidFill>
              <a:srgbClr val="5E524C"/>
            </a:solidFill>
            <a:effectLst>
              <a:outerShdw blurRad="25400" dist="25400" dir="5520000" rotWithShape="0">
                <a:srgbClr val="FFFFFF">
                  <a:alpha val="71999"/>
                </a:srgbClr>
              </a:outerShdw>
            </a:effectLst>
            <a:uFillTx/>
            <a:latin typeface="+mn-lt"/>
            <a:ea typeface="+mn-ea"/>
            <a:cs typeface="+mn-cs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Microsoft Macintosh PowerPoint</Application>
  <PresentationFormat>Custom</PresentationFormat>
  <Paragraphs>134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Avenir Next</vt:lpstr>
      <vt:lpstr>Avenir Next Demi Bold</vt:lpstr>
      <vt:lpstr>Avenir Next Medium</vt:lpstr>
      <vt:lpstr>Helvetica Neue</vt:lpstr>
      <vt:lpstr>Zapf Dingbats</vt:lpstr>
      <vt:lpstr>New_Template5</vt:lpstr>
      <vt:lpstr>Week 8</vt:lpstr>
      <vt:lpstr>Aftermath of the Peloponnesian War </vt:lpstr>
      <vt:lpstr>Kingdom of Macedonia</vt:lpstr>
      <vt:lpstr>Philip and Macedon Hegemony </vt:lpstr>
      <vt:lpstr>Alexander the Great</vt:lpstr>
      <vt:lpstr>The Conqueror </vt:lpstr>
      <vt:lpstr>the Cosmopolitan Ruler</vt:lpstr>
      <vt:lpstr>PowerPoint Presentation</vt:lpstr>
      <vt:lpstr>PowerPoint Presentation</vt:lpstr>
      <vt:lpstr>Cosmopolitan </vt:lpstr>
      <vt:lpstr>The Hellenistic Empires</vt:lpstr>
      <vt:lpstr>The Antigonid Empire</vt:lpstr>
      <vt:lpstr>The Ptolemaic Empire</vt:lpstr>
      <vt:lpstr>The Seleucid Empire</vt:lpstr>
      <vt:lpstr>Hellenistic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Developments of Science</vt:lpstr>
      <vt:lpstr>Eureka </vt:lpstr>
      <vt:lpstr>Hellenistic Philosophies</vt:lpstr>
      <vt:lpstr>Happiness as Pleasure</vt:lpstr>
      <vt:lpstr>Hedonist Assumptions</vt:lpstr>
      <vt:lpstr>Happiness Is Avoiding Pain</vt:lpstr>
      <vt:lpstr>Epicurean Assumptions</vt:lpstr>
      <vt:lpstr>Happiness as Strategy for Survival</vt:lpstr>
      <vt:lpstr>Stoic Assumptions</vt:lpstr>
      <vt:lpstr>Stoic Minds</vt:lpstr>
      <vt:lpstr>Skepticism </vt:lpstr>
      <vt:lpstr>Cynicism </vt:lpstr>
      <vt:lpstr>The Hellenistic Legacy </vt:lpstr>
      <vt:lpstr>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8</dc:title>
  <cp:lastModifiedBy>Nicholas P. Markellos</cp:lastModifiedBy>
  <cp:revision>1</cp:revision>
  <dcterms:modified xsi:type="dcterms:W3CDTF">2019-03-05T03:55:57Z</dcterms:modified>
</cp:coreProperties>
</file>