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6"/>
  </p:notesMasterIdLst>
  <p:sldIdLst>
    <p:sldId id="256" r:id="rId2"/>
    <p:sldId id="257" r:id="rId3"/>
    <p:sldId id="292" r:id="rId4"/>
    <p:sldId id="293" r:id="rId5"/>
    <p:sldId id="294" r:id="rId6"/>
    <p:sldId id="295" r:id="rId7"/>
    <p:sldId id="296" r:id="rId8"/>
    <p:sldId id="297" r:id="rId9"/>
    <p:sldId id="298" r:id="rId10"/>
    <p:sldId id="299" r:id="rId11"/>
    <p:sldId id="300" r:id="rId12"/>
    <p:sldId id="301" r:id="rId13"/>
    <p:sldId id="302" r:id="rId14"/>
    <p:sldId id="303" r:id="rId15"/>
    <p:sldId id="304" r:id="rId16"/>
    <p:sldId id="305" r:id="rId17"/>
    <p:sldId id="306" r:id="rId18"/>
    <p:sldId id="307" r:id="rId19"/>
    <p:sldId id="308" r:id="rId20"/>
    <p:sldId id="258" r:id="rId21"/>
    <p:sldId id="259" r:id="rId22"/>
    <p:sldId id="260" r:id="rId23"/>
    <p:sldId id="261" r:id="rId24"/>
    <p:sldId id="262" r:id="rId25"/>
    <p:sldId id="263" r:id="rId26"/>
    <p:sldId id="264" r:id="rId27"/>
    <p:sldId id="265" r:id="rId28"/>
    <p:sldId id="266" r:id="rId29"/>
    <p:sldId id="267" r:id="rId30"/>
    <p:sldId id="268" r:id="rId31"/>
    <p:sldId id="269" r:id="rId32"/>
    <p:sldId id="270" r:id="rId33"/>
    <p:sldId id="271" r:id="rId34"/>
    <p:sldId id="272" r:id="rId35"/>
    <p:sldId id="273" r:id="rId36"/>
    <p:sldId id="274" r:id="rId37"/>
    <p:sldId id="275" r:id="rId38"/>
    <p:sldId id="276" r:id="rId39"/>
    <p:sldId id="277" r:id="rId40"/>
    <p:sldId id="278" r:id="rId41"/>
    <p:sldId id="279" r:id="rId42"/>
    <p:sldId id="280" r:id="rId43"/>
    <p:sldId id="281" r:id="rId44"/>
    <p:sldId id="282" r:id="rId45"/>
    <p:sldId id="283" r:id="rId46"/>
    <p:sldId id="284" r:id="rId47"/>
    <p:sldId id="285" r:id="rId48"/>
    <p:sldId id="286" r:id="rId49"/>
    <p:sldId id="287" r:id="rId50"/>
    <p:sldId id="288" r:id="rId51"/>
    <p:sldId id="289" r:id="rId52"/>
    <p:sldId id="290" r:id="rId53"/>
    <p:sldId id="291" r:id="rId54"/>
    <p:sldId id="309" r:id="rId5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72675A"/>
        </a:solidFill>
        <a:effectLst/>
        <a:uFillTx/>
        <a:latin typeface="+mj-lt"/>
        <a:ea typeface="+mj-ea"/>
        <a:cs typeface="+mj-cs"/>
        <a:sym typeface="Baskervill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72675A"/>
        </a:solidFill>
        <a:effectLst/>
        <a:uFillTx/>
        <a:latin typeface="+mj-lt"/>
        <a:ea typeface="+mj-ea"/>
        <a:cs typeface="+mj-cs"/>
        <a:sym typeface="Baskervill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72675A"/>
        </a:solidFill>
        <a:effectLst/>
        <a:uFillTx/>
        <a:latin typeface="+mj-lt"/>
        <a:ea typeface="+mj-ea"/>
        <a:cs typeface="+mj-cs"/>
        <a:sym typeface="Baskervill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72675A"/>
        </a:solidFill>
        <a:effectLst/>
        <a:uFillTx/>
        <a:latin typeface="+mj-lt"/>
        <a:ea typeface="+mj-ea"/>
        <a:cs typeface="+mj-cs"/>
        <a:sym typeface="Baskervill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72675A"/>
        </a:solidFill>
        <a:effectLst/>
        <a:uFillTx/>
        <a:latin typeface="+mj-lt"/>
        <a:ea typeface="+mj-ea"/>
        <a:cs typeface="+mj-cs"/>
        <a:sym typeface="Baskervill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72675A"/>
        </a:solidFill>
        <a:effectLst/>
        <a:uFillTx/>
        <a:latin typeface="+mj-lt"/>
        <a:ea typeface="+mj-ea"/>
        <a:cs typeface="+mj-cs"/>
        <a:sym typeface="Baskervill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72675A"/>
        </a:solidFill>
        <a:effectLst/>
        <a:uFillTx/>
        <a:latin typeface="+mj-lt"/>
        <a:ea typeface="+mj-ea"/>
        <a:cs typeface="+mj-cs"/>
        <a:sym typeface="Baskervill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72675A"/>
        </a:solidFill>
        <a:effectLst/>
        <a:uFillTx/>
        <a:latin typeface="+mj-lt"/>
        <a:ea typeface="+mj-ea"/>
        <a:cs typeface="+mj-cs"/>
        <a:sym typeface="Baskervill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72675A"/>
        </a:solidFill>
        <a:effectLst/>
        <a:uFillTx/>
        <a:latin typeface="+mj-lt"/>
        <a:ea typeface="+mj-ea"/>
        <a:cs typeface="+mj-cs"/>
        <a:sym typeface="Baskervill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434343"/>
        </a:fontRef>
        <a:srgbClr val="434343"/>
      </a:tcTxStyle>
      <a:tcStyle>
        <a:tcBdr>
          <a:left>
            <a:ln w="12700" cap="flat">
              <a:solidFill>
                <a:srgbClr val="CCCDCB"/>
              </a:solidFill>
              <a:prstDash val="solid"/>
              <a:miter lim="400000"/>
            </a:ln>
          </a:left>
          <a:right>
            <a:ln w="12700" cap="flat">
              <a:solidFill>
                <a:srgbClr val="CCCDCB"/>
              </a:solidFill>
              <a:prstDash val="solid"/>
              <a:miter lim="400000"/>
            </a:ln>
          </a:right>
          <a:top>
            <a:ln w="12700" cap="flat">
              <a:solidFill>
                <a:srgbClr val="CCCDCB"/>
              </a:solidFill>
              <a:prstDash val="solid"/>
              <a:miter lim="400000"/>
            </a:ln>
          </a:top>
          <a:bottom>
            <a:ln w="12700" cap="flat">
              <a:solidFill>
                <a:srgbClr val="CCCDCB"/>
              </a:solidFill>
              <a:prstDash val="solid"/>
              <a:miter lim="400000"/>
            </a:ln>
          </a:bottom>
          <a:insideH>
            <a:ln w="12700" cap="flat">
              <a:solidFill>
                <a:srgbClr val="CCCDCB"/>
              </a:solidFill>
              <a:prstDash val="solid"/>
              <a:miter lim="400000"/>
            </a:ln>
          </a:insideH>
          <a:insideV>
            <a:ln w="12700" cap="flat">
              <a:solidFill>
                <a:srgbClr val="CCCD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28D8E">
              <a:alpha val="20000"/>
            </a:srgbClr>
          </a:solidFill>
        </a:fill>
      </a:tcStyle>
    </a:band2H>
    <a:firstCol>
      <a:tcTxStyle b="off" i="off">
        <a:fontRef idx="major">
          <a:srgbClr val="434343"/>
        </a:fontRef>
        <a:srgbClr val="434343"/>
      </a:tcTxStyle>
      <a:tcStyle>
        <a:tcBdr>
          <a:left>
            <a:ln w="12700" cap="flat">
              <a:solidFill>
                <a:srgbClr val="CCCDCB"/>
              </a:solidFill>
              <a:prstDash val="solid"/>
              <a:miter lim="400000"/>
            </a:ln>
          </a:left>
          <a:right>
            <a:ln w="38100" cap="flat">
              <a:solidFill>
                <a:srgbClr val="CCCDCB"/>
              </a:solidFill>
              <a:prstDash val="solid"/>
              <a:miter lim="400000"/>
            </a:ln>
          </a:right>
          <a:top>
            <a:ln w="12700" cap="flat">
              <a:solidFill>
                <a:srgbClr val="CCCDCB"/>
              </a:solidFill>
              <a:prstDash val="solid"/>
              <a:miter lim="400000"/>
            </a:ln>
          </a:top>
          <a:bottom>
            <a:ln w="12700" cap="flat">
              <a:solidFill>
                <a:srgbClr val="CCCDCB"/>
              </a:solidFill>
              <a:prstDash val="solid"/>
              <a:miter lim="400000"/>
            </a:ln>
          </a:bottom>
          <a:insideH>
            <a:ln w="12700" cap="flat">
              <a:solidFill>
                <a:srgbClr val="CCCDCB"/>
              </a:solidFill>
              <a:prstDash val="solid"/>
              <a:miter lim="400000"/>
            </a:ln>
          </a:insideH>
          <a:insideV>
            <a:ln w="12700" cap="flat">
              <a:solidFill>
                <a:srgbClr val="CCCDCB"/>
              </a:solidFill>
              <a:prstDash val="solid"/>
              <a:miter lim="400000"/>
            </a:ln>
          </a:insideV>
        </a:tcBdr>
        <a:fill>
          <a:solidFill>
            <a:srgbClr val="EBEBE3"/>
          </a:solidFill>
        </a:fill>
      </a:tcStyle>
    </a:firstCol>
    <a:lastRow>
      <a:tcTxStyle b="off" i="off">
        <a:fontRef idx="major">
          <a:srgbClr val="434343"/>
        </a:fontRef>
        <a:srgbClr val="434343"/>
      </a:tcTxStyle>
      <a:tcStyle>
        <a:tcBdr>
          <a:left>
            <a:ln w="12700" cap="flat">
              <a:solidFill>
                <a:srgbClr val="CCCDCB"/>
              </a:solidFill>
              <a:prstDash val="solid"/>
              <a:miter lim="400000"/>
            </a:ln>
          </a:left>
          <a:right>
            <a:ln w="12700" cap="flat">
              <a:solidFill>
                <a:srgbClr val="CCCDCB"/>
              </a:solidFill>
              <a:prstDash val="solid"/>
              <a:miter lim="400000"/>
            </a:ln>
          </a:right>
          <a:top>
            <a:ln w="38100" cap="flat">
              <a:solidFill>
                <a:srgbClr val="CCCDCB"/>
              </a:solidFill>
              <a:prstDash val="solid"/>
              <a:miter lim="400000"/>
            </a:ln>
          </a:top>
          <a:bottom>
            <a:ln w="12700" cap="flat">
              <a:solidFill>
                <a:srgbClr val="CCCDCB"/>
              </a:solidFill>
              <a:prstDash val="solid"/>
              <a:miter lim="400000"/>
            </a:ln>
          </a:bottom>
          <a:insideH>
            <a:ln w="12700" cap="flat">
              <a:solidFill>
                <a:srgbClr val="CCCDCB"/>
              </a:solidFill>
              <a:prstDash val="solid"/>
              <a:miter lim="400000"/>
            </a:ln>
          </a:insideH>
          <a:insideV>
            <a:ln w="12700" cap="flat">
              <a:solidFill>
                <a:srgbClr val="CCCDCB"/>
              </a:solidFill>
              <a:prstDash val="solid"/>
              <a:miter lim="400000"/>
            </a:ln>
          </a:insideV>
        </a:tcBdr>
        <a:fill>
          <a:solidFill>
            <a:srgbClr val="EBEBE3"/>
          </a:solidFill>
        </a:fill>
      </a:tcStyle>
    </a:lastRow>
    <a:firstRow>
      <a:tcTxStyle b="off" i="off">
        <a:fontRef idx="major">
          <a:srgbClr val="434343"/>
        </a:fontRef>
        <a:srgbClr val="434343"/>
      </a:tcTxStyle>
      <a:tcStyle>
        <a:tcBdr>
          <a:left>
            <a:ln w="12700" cap="flat">
              <a:solidFill>
                <a:srgbClr val="CCCDCB"/>
              </a:solidFill>
              <a:prstDash val="solid"/>
              <a:miter lim="400000"/>
            </a:ln>
          </a:left>
          <a:right>
            <a:ln w="12700" cap="flat">
              <a:solidFill>
                <a:srgbClr val="CCCDCB"/>
              </a:solidFill>
              <a:prstDash val="solid"/>
              <a:miter lim="400000"/>
            </a:ln>
          </a:right>
          <a:top>
            <a:ln w="12700" cap="flat">
              <a:solidFill>
                <a:srgbClr val="CCCDCB"/>
              </a:solidFill>
              <a:prstDash val="solid"/>
              <a:miter lim="400000"/>
            </a:ln>
          </a:top>
          <a:bottom>
            <a:ln w="38100" cap="flat">
              <a:solidFill>
                <a:srgbClr val="CCCDCB"/>
              </a:solidFill>
              <a:prstDash val="solid"/>
              <a:miter lim="400000"/>
            </a:ln>
          </a:bottom>
          <a:insideH>
            <a:ln w="12700" cap="flat">
              <a:solidFill>
                <a:srgbClr val="CCCDCB"/>
              </a:solidFill>
              <a:prstDash val="solid"/>
              <a:miter lim="400000"/>
            </a:ln>
          </a:insideH>
          <a:insideV>
            <a:ln w="12700" cap="flat">
              <a:solidFill>
                <a:srgbClr val="CCCDCB"/>
              </a:solidFill>
              <a:prstDash val="solid"/>
              <a:miter lim="400000"/>
            </a:ln>
          </a:insideV>
        </a:tcBdr>
        <a:fill>
          <a:solidFill>
            <a:srgbClr val="EBEBE3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left>
          <a:right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right>
          <a:top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top>
          <a:bottom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bottom>
          <a:insideH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insideH>
          <a:insideV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left>
          <a:right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right>
          <a:top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top>
          <a:bottom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bottom>
          <a:insideH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insideH>
          <a:insideV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insideV>
        </a:tcBdr>
        <a:fill>
          <a:solidFill>
            <a:srgbClr val="E5E1C5"/>
          </a:solidFill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left>
          <a:right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right>
          <a:top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top>
          <a:bottom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bottom>
          <a:insideH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insideH>
          <a:insideV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insideV>
        </a:tcBdr>
        <a:fill>
          <a:solidFill>
            <a:srgbClr val="B0C09A"/>
          </a:solidFill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left>
          <a:right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right>
          <a:top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top>
          <a:bottom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bottom>
          <a:insideH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insideH>
          <a:insideV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insideV>
        </a:tcBdr>
        <a:fill>
          <a:solidFill>
            <a:srgbClr val="B0C09A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44444"/>
              </a:solidFill>
              <a:prstDash val="solid"/>
              <a:miter lim="400000"/>
            </a:ln>
          </a:top>
          <a:bottom>
            <a:ln w="12700" cap="flat">
              <a:solidFill>
                <a:srgbClr val="444444"/>
              </a:solidFill>
              <a:prstDash val="solid"/>
              <a:miter lim="400000"/>
            </a:ln>
          </a:bottom>
          <a:insideH>
            <a:ln w="12700" cap="flat">
              <a:solidFill>
                <a:srgbClr val="444444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AB0B5">
              <a:alpha val="10000"/>
            </a:srgbClr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1">
                  <a:satOff val="-7715"/>
                  <a:lumOff val="-22108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rgbClr val="444444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ADBD7"/>
          </a:solidFill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44444"/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satOff val="-7715"/>
                  <a:lumOff val="-22108"/>
                </a:scheme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AB0B5"/>
          </a:solidFill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1">
                  <a:satOff val="-7715"/>
                  <a:lumOff val="-22108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44444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AB0B5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434343"/>
        </a:fontRef>
        <a:srgbClr val="434343"/>
      </a:tcTxStyle>
      <a:tcStyle>
        <a:tcBdr>
          <a:left>
            <a:ln w="12700" cap="flat">
              <a:solidFill>
                <a:srgbClr val="949E9F"/>
              </a:solidFill>
              <a:prstDash val="solid"/>
              <a:miter lim="400000"/>
            </a:ln>
          </a:left>
          <a:right>
            <a:ln w="12700" cap="flat">
              <a:solidFill>
                <a:srgbClr val="949E9F"/>
              </a:solidFill>
              <a:prstDash val="solid"/>
              <a:miter lim="400000"/>
            </a:ln>
          </a:right>
          <a:top>
            <a:ln w="12700" cap="flat">
              <a:solidFill>
                <a:srgbClr val="949E9F"/>
              </a:solidFill>
              <a:prstDash val="solid"/>
              <a:miter lim="400000"/>
            </a:ln>
          </a:top>
          <a:bottom>
            <a:ln w="12700" cap="flat">
              <a:solidFill>
                <a:srgbClr val="949E9F"/>
              </a:solidFill>
              <a:prstDash val="solid"/>
              <a:miter lim="400000"/>
            </a:ln>
          </a:bottom>
          <a:insideH>
            <a:ln w="12700" cap="flat">
              <a:solidFill>
                <a:srgbClr val="949E9F"/>
              </a:solidFill>
              <a:prstDash val="solid"/>
              <a:miter lim="400000"/>
            </a:ln>
          </a:insideH>
          <a:insideV>
            <a:ln w="12700" cap="flat">
              <a:solidFill>
                <a:srgbClr val="949E9F"/>
              </a:solidFill>
              <a:prstDash val="solid"/>
              <a:miter lim="400000"/>
            </a:ln>
          </a:insideV>
        </a:tcBdr>
        <a:fill>
          <a:solidFill>
            <a:srgbClr val="E2E0D9"/>
          </a:solidFill>
        </a:fill>
      </a:tcStyle>
    </a:wholeTbl>
    <a:band2H>
      <a:tcTxStyle/>
      <a:tcStyle>
        <a:tcBdr/>
        <a:fill>
          <a:solidFill>
            <a:srgbClr val="EFECE5"/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4">
                  <a:satOff val="-11517"/>
                  <a:lumOff val="-24324"/>
                </a:schemeClr>
              </a:solidFill>
              <a:prstDash val="solid"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12700" cap="flat">
              <a:solidFill>
                <a:srgbClr val="352922"/>
              </a:solidFill>
              <a:prstDash val="solid"/>
              <a:miter lim="400000"/>
            </a:ln>
          </a:top>
          <a:bottom>
            <a:ln w="12700" cap="flat">
              <a:solidFill>
                <a:srgbClr val="352922"/>
              </a:solidFill>
              <a:prstDash val="solid"/>
              <a:miter lim="400000"/>
            </a:ln>
          </a:bottom>
          <a:insideH>
            <a:ln w="12700" cap="flat">
              <a:solidFill>
                <a:srgbClr val="352922"/>
              </a:solidFill>
              <a:prstDash val="solid"/>
              <a:miter lim="400000"/>
            </a:ln>
          </a:insideH>
          <a:insideV>
            <a:ln w="12700" cap="flat">
              <a:solidFill>
                <a:srgbClr val="352922"/>
              </a:solidFill>
              <a:prstDash val="solid"/>
              <a:miter lim="400000"/>
            </a:ln>
          </a:insideV>
        </a:tcBdr>
        <a:fill>
          <a:solidFill>
            <a:srgbClr val="4F4036"/>
          </a:solidFill>
        </a:fill>
      </a:tcStyle>
    </a:firstCol>
    <a:lastRow>
      <a:tcTxStyle b="off" i="off">
        <a:fontRef idx="major">
          <a:srgbClr val="434343"/>
        </a:fontRef>
        <a:srgbClr val="434343"/>
      </a:tcTxStyle>
      <a:tcStyle>
        <a:tcBdr>
          <a:left>
            <a:ln w="12700" cap="flat">
              <a:solidFill>
                <a:srgbClr val="6D5D4B"/>
              </a:solidFill>
              <a:prstDash val="solid"/>
              <a:miter lim="400000"/>
            </a:ln>
          </a:left>
          <a:right>
            <a:ln w="12700" cap="flat">
              <a:solidFill>
                <a:srgbClr val="6D5D4B"/>
              </a:solidFill>
              <a:prstDash val="solid"/>
              <a:miter lim="400000"/>
            </a:ln>
          </a:right>
          <a:top>
            <a:ln w="25400" cap="flat">
              <a:solidFill>
                <a:srgbClr val="352922"/>
              </a:solidFill>
              <a:prstDash val="solid"/>
              <a:miter lim="400000"/>
            </a:ln>
          </a:top>
          <a:bottom>
            <a:ln w="12700" cap="flat">
              <a:solidFill>
                <a:schemeClr val="accent4">
                  <a:satOff val="-11517"/>
                  <a:lumOff val="-24324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rgbClr val="6D5D4B"/>
              </a:solidFill>
              <a:prstDash val="solid"/>
              <a:miter lim="400000"/>
            </a:ln>
          </a:insideH>
          <a:insideV>
            <a:ln w="12700" cap="flat">
              <a:solidFill>
                <a:srgbClr val="6D5D4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352922"/>
              </a:solidFill>
              <a:prstDash val="solid"/>
              <a:miter lim="400000"/>
            </a:ln>
          </a:left>
          <a:right>
            <a:ln w="12700" cap="flat">
              <a:solidFill>
                <a:srgbClr val="352922"/>
              </a:solidFill>
              <a:prstDash val="solid"/>
              <a:miter lim="400000"/>
            </a:ln>
          </a:right>
          <a:top>
            <a:ln w="12700" cap="flat">
              <a:solidFill>
                <a:schemeClr val="accent4">
                  <a:satOff val="-11517"/>
                  <a:lumOff val="-24324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352922"/>
              </a:solidFill>
              <a:prstDash val="solid"/>
              <a:miter lim="400000"/>
            </a:ln>
          </a:bottom>
          <a:insideH>
            <a:ln w="12700" cap="flat">
              <a:solidFill>
                <a:srgbClr val="352922"/>
              </a:solidFill>
              <a:prstDash val="solid"/>
              <a:miter lim="400000"/>
            </a:ln>
          </a:insideH>
          <a:insideV>
            <a:ln w="12700" cap="flat">
              <a:solidFill>
                <a:srgbClr val="352922"/>
              </a:solidFill>
              <a:prstDash val="solid"/>
              <a:miter lim="400000"/>
            </a:ln>
          </a:insideV>
        </a:tcBdr>
        <a:fill>
          <a:solidFill>
            <a:srgbClr val="4F4036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434343"/>
        </a:fontRef>
        <a:srgbClr val="434343"/>
      </a:tcTxStyle>
      <a:tcStyle>
        <a:tcBdr>
          <a:left>
            <a:ln w="12700" cap="flat">
              <a:solidFill>
                <a:srgbClr val="CCCDCB"/>
              </a:solidFill>
              <a:prstDash val="solid"/>
              <a:miter lim="400000"/>
            </a:ln>
          </a:left>
          <a:right>
            <a:ln w="12700" cap="flat">
              <a:solidFill>
                <a:srgbClr val="CCCD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CCCD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2D2D3">
              <a:alpha val="38000"/>
            </a:srgbClr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939393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CCCDCB"/>
              </a:solidFill>
              <a:prstDash val="solid"/>
              <a:miter lim="400000"/>
            </a:ln>
          </a:insideV>
        </a:tcBdr>
        <a:fill>
          <a:solidFill>
            <a:srgbClr val="A5A8A3"/>
          </a:solidFill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A5A8A3"/>
              </a:solidFill>
              <a:prstDash val="solid"/>
              <a:miter lim="400000"/>
            </a:ln>
          </a:left>
          <a:right>
            <a:ln w="12700" cap="flat">
              <a:solidFill>
                <a:srgbClr val="A5A8A3"/>
              </a:solidFill>
              <a:prstDash val="solid"/>
              <a:miter lim="400000"/>
            </a:ln>
          </a:right>
          <a:top>
            <a:ln w="12700" cap="flat">
              <a:solidFill>
                <a:srgbClr val="939393"/>
              </a:solidFill>
              <a:prstDash val="solid"/>
              <a:miter lim="400000"/>
            </a:ln>
          </a:top>
          <a:bottom>
            <a:ln w="12700" cap="flat">
              <a:solidFill>
                <a:srgbClr val="939393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A5A8A3"/>
              </a:solidFill>
              <a:prstDash val="solid"/>
              <a:miter lim="400000"/>
            </a:ln>
          </a:insideV>
        </a:tcBdr>
        <a:fill>
          <a:solidFill>
            <a:srgbClr val="6D6D6D"/>
          </a:solidFill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A5A8A3"/>
              </a:solidFill>
              <a:prstDash val="solid"/>
              <a:miter lim="400000"/>
            </a:ln>
          </a:left>
          <a:right>
            <a:ln w="12700" cap="flat">
              <a:solidFill>
                <a:srgbClr val="A5A8A3"/>
              </a:solidFill>
              <a:prstDash val="solid"/>
              <a:miter lim="400000"/>
            </a:ln>
          </a:right>
          <a:top>
            <a:ln w="12700" cap="flat">
              <a:solidFill>
                <a:srgbClr val="939393"/>
              </a:solidFill>
              <a:prstDash val="solid"/>
              <a:miter lim="400000"/>
            </a:ln>
          </a:top>
          <a:bottom>
            <a:ln w="12700" cap="flat">
              <a:solidFill>
                <a:srgbClr val="939393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A5A8A3"/>
              </a:solidFill>
              <a:prstDash val="solid"/>
              <a:miter lim="400000"/>
            </a:ln>
          </a:insideV>
        </a:tcBdr>
        <a:fill>
          <a:solidFill>
            <a:srgbClr val="6D6D6D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232323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232323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232323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CCDCB">
              <a:alpha val="21000"/>
            </a:srgbClr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39393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232323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232323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232323"/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939393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232323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232323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232323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39393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232323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363"/>
  </p:normalViewPr>
  <p:slideViewPr>
    <p:cSldViewPr snapToGrid="0" snapToObjects="1">
      <p:cViewPr varScale="1">
        <p:scale>
          <a:sx n="53" d="100"/>
          <a:sy n="53" d="100"/>
        </p:scale>
        <p:origin x="214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3" name="Shape 19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079500" y="2438400"/>
            <a:ext cx="11176000" cy="2921000"/>
          </a:xfrm>
          <a:prstGeom prst="rect">
            <a:avLst/>
          </a:prstGeom>
        </p:spPr>
        <p:txBody>
          <a:bodyPr anchor="b"/>
          <a:lstStyle>
            <a:lvl1pPr>
              <a:defRPr cap="all" spc="232">
                <a:solidFill>
                  <a:srgbClr val="EBEBEB"/>
                </a:solidFill>
                <a:effectLst>
                  <a:outerShdw blurRad="25400" dist="25400" dir="162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079500" y="5346700"/>
            <a:ext cx="11176000" cy="1397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 spc="144">
                <a:solidFill>
                  <a:srgbClr val="FFFFFF"/>
                </a:solidFill>
                <a:effectLst>
                  <a:outerShdw blurRad="25400" dist="27326" dir="162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3600" spc="144">
                <a:solidFill>
                  <a:srgbClr val="FFFFFF"/>
                </a:solidFill>
                <a:effectLst>
                  <a:outerShdw blurRad="25400" dist="27326" dir="162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3600" spc="144">
                <a:solidFill>
                  <a:srgbClr val="FFFFFF"/>
                </a:solidFill>
                <a:effectLst>
                  <a:outerShdw blurRad="25400" dist="27326" dir="162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3600" spc="144">
                <a:solidFill>
                  <a:srgbClr val="FFFFFF"/>
                </a:solidFill>
                <a:effectLst>
                  <a:outerShdw blurRad="25400" dist="27326" dir="162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3600" spc="144">
                <a:solidFill>
                  <a:srgbClr val="FFFFFF"/>
                </a:solidFill>
                <a:effectLst>
                  <a:outerShdw blurRad="25400" dist="27326" dir="162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C8C8C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2 U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Image"/>
          <p:cNvSpPr>
            <a:spLocks noGrp="1"/>
          </p:cNvSpPr>
          <p:nvPr>
            <p:ph type="pic" sz="half" idx="13"/>
          </p:nvPr>
        </p:nvSpPr>
        <p:spPr>
          <a:xfrm>
            <a:off x="1015999" y="1176019"/>
            <a:ext cx="5261430" cy="73660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3" name="Image"/>
          <p:cNvSpPr>
            <a:spLocks noGrp="1"/>
          </p:cNvSpPr>
          <p:nvPr>
            <p:ph type="pic" sz="half" idx="14"/>
          </p:nvPr>
        </p:nvSpPr>
        <p:spPr>
          <a:xfrm>
            <a:off x="6743700" y="1181100"/>
            <a:ext cx="5257800" cy="736092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Image"/>
          <p:cNvSpPr>
            <a:spLocks noGrp="1"/>
          </p:cNvSpPr>
          <p:nvPr>
            <p:ph type="pic" sz="quarter" idx="13"/>
          </p:nvPr>
        </p:nvSpPr>
        <p:spPr>
          <a:xfrm>
            <a:off x="6743700" y="5207000"/>
            <a:ext cx="5257800" cy="34544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2" name="Image"/>
          <p:cNvSpPr>
            <a:spLocks noGrp="1"/>
          </p:cNvSpPr>
          <p:nvPr>
            <p:ph type="pic" sz="quarter" idx="14"/>
          </p:nvPr>
        </p:nvSpPr>
        <p:spPr>
          <a:xfrm>
            <a:off x="6743700" y="1282700"/>
            <a:ext cx="5257800" cy="3429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Image"/>
          <p:cNvSpPr>
            <a:spLocks noGrp="1"/>
          </p:cNvSpPr>
          <p:nvPr>
            <p:ph type="pic" sz="half" idx="15"/>
          </p:nvPr>
        </p:nvSpPr>
        <p:spPr>
          <a:xfrm>
            <a:off x="1011464" y="1277619"/>
            <a:ext cx="5270501" cy="73787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558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112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3911600"/>
            <a:ext cx="10464800" cy="7112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200"/>
            </a:lvl1pPr>
          </a:lstStyle>
          <a:p>
            <a:r>
              <a:t>“Type a quote here.”</a:t>
            </a:r>
          </a:p>
        </p:txBody>
      </p:sp>
      <p:sp>
        <p:nvSpPr>
          <p:cNvPr id="1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sz="half" idx="13"/>
          </p:nvPr>
        </p:nvSpPr>
        <p:spPr>
          <a:xfrm>
            <a:off x="1854200" y="1441449"/>
            <a:ext cx="9612313" cy="48895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079500" y="6515100"/>
            <a:ext cx="11176000" cy="1625600"/>
          </a:xfrm>
          <a:prstGeom prst="rect">
            <a:avLst/>
          </a:prstGeom>
        </p:spPr>
        <p:txBody>
          <a:bodyPr anchor="b"/>
          <a:lstStyle>
            <a:lvl1pPr>
              <a:defRPr cap="all" spc="232">
                <a:solidFill>
                  <a:srgbClr val="EBEBEB"/>
                </a:solidFill>
                <a:effectLst>
                  <a:outerShdw blurRad="25400" dist="25400" dir="162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1pPr>
          </a:lstStyle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079500" y="8166100"/>
            <a:ext cx="11176000" cy="1308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 spc="144">
                <a:solidFill>
                  <a:srgbClr val="FFFFFF"/>
                </a:solidFill>
                <a:effectLst>
                  <a:outerShdw blurRad="25400" dist="27326" dir="162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3600" spc="144">
                <a:solidFill>
                  <a:srgbClr val="FFFFFF"/>
                </a:solidFill>
                <a:effectLst>
                  <a:outerShdw blurRad="25400" dist="27326" dir="162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3600" spc="144">
                <a:solidFill>
                  <a:srgbClr val="FFFFFF"/>
                </a:solidFill>
                <a:effectLst>
                  <a:outerShdw blurRad="25400" dist="27326" dir="162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3600" spc="144">
                <a:solidFill>
                  <a:srgbClr val="FFFFFF"/>
                </a:solidFill>
                <a:effectLst>
                  <a:outerShdw blurRad="25400" dist="27326" dir="162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3600" spc="144">
                <a:solidFill>
                  <a:srgbClr val="FFFFFF"/>
                </a:solidFill>
                <a:effectLst>
                  <a:outerShdw blurRad="25400" dist="27326" dir="162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C8C8C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079500" y="3416300"/>
            <a:ext cx="11176000" cy="2921000"/>
          </a:xfrm>
          <a:prstGeom prst="rect">
            <a:avLst/>
          </a:prstGeom>
        </p:spPr>
        <p:txBody>
          <a:bodyPr/>
          <a:lstStyle>
            <a:lvl1pPr>
              <a:defRPr cap="all" spc="232">
                <a:solidFill>
                  <a:srgbClr val="EBEBEB"/>
                </a:solidFill>
                <a:effectLst>
                  <a:outerShdw blurRad="25400" dist="25400" dir="162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1pPr>
          </a:lstStyle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C8C8C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43700" y="1193800"/>
            <a:ext cx="5257800" cy="736092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14400" y="1193800"/>
            <a:ext cx="5270500" cy="3911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14400" y="5219700"/>
            <a:ext cx="5270500" cy="3378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228600" algn="ctr">
              <a:spcBef>
                <a:spcPts val="0"/>
              </a:spcBef>
              <a:buSzTx/>
              <a:buNone/>
              <a:defRPr sz="3600"/>
            </a:lvl2pPr>
            <a:lvl3pPr marL="0" indent="457200" algn="ctr">
              <a:spcBef>
                <a:spcPts val="0"/>
              </a:spcBef>
              <a:buSzTx/>
              <a:buNone/>
              <a:defRPr sz="3600"/>
            </a:lvl3pPr>
            <a:lvl4pPr marL="0" indent="685800" algn="ctr">
              <a:spcBef>
                <a:spcPts val="0"/>
              </a:spcBef>
              <a:buSzTx/>
              <a:buNone/>
              <a:defRPr sz="3600"/>
            </a:lvl4pPr>
            <a:lvl5pPr marL="0" indent="914400" algn="ctr">
              <a:spcBef>
                <a:spcPts val="0"/>
              </a:spcBef>
              <a:buSzTx/>
              <a:buNone/>
              <a:defRPr sz="3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743700" y="2997200"/>
            <a:ext cx="5270201" cy="53975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14400" y="2705100"/>
            <a:ext cx="5118100" cy="6019800"/>
          </a:xfrm>
          <a:prstGeom prst="rect">
            <a:avLst/>
          </a:prstGeom>
        </p:spPr>
        <p:txBody>
          <a:bodyPr/>
          <a:lstStyle>
            <a:lvl1pPr marL="342900" indent="-342900">
              <a:defRPr sz="3400"/>
            </a:lvl1pPr>
            <a:lvl2pPr marL="685800" indent="-342900">
              <a:defRPr sz="3400"/>
            </a:lvl2pPr>
            <a:lvl3pPr marL="1028700" indent="-342900">
              <a:defRPr sz="3400"/>
            </a:lvl3pPr>
            <a:lvl4pPr marL="1371600" indent="-342900">
              <a:defRPr sz="3400"/>
            </a:lvl4pPr>
            <a:lvl5pPr marL="1714500" indent="-342900">
              <a:defRPr sz="3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14400" y="685800"/>
            <a:ext cx="11176000" cy="83820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idx="13"/>
          </p:nvPr>
        </p:nvSpPr>
        <p:spPr>
          <a:xfrm>
            <a:off x="1016000" y="1219200"/>
            <a:ext cx="10985500" cy="5588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016000" y="7200900"/>
            <a:ext cx="5207000" cy="6604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2400">
                <a:solidFill>
                  <a:srgbClr val="515151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  <a:lvl2pPr marL="0" indent="228600">
              <a:spcBef>
                <a:spcPts val="0"/>
              </a:spcBef>
              <a:buSzTx/>
              <a:buNone/>
              <a:defRPr sz="2400">
                <a:solidFill>
                  <a:srgbClr val="515151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2pPr>
            <a:lvl3pPr marL="0" indent="457200">
              <a:spcBef>
                <a:spcPts val="0"/>
              </a:spcBef>
              <a:buSzTx/>
              <a:buNone/>
              <a:defRPr sz="2400">
                <a:solidFill>
                  <a:srgbClr val="515151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3pPr>
            <a:lvl4pPr marL="0" indent="685800">
              <a:spcBef>
                <a:spcPts val="0"/>
              </a:spcBef>
              <a:buSzTx/>
              <a:buNone/>
              <a:defRPr sz="2400">
                <a:solidFill>
                  <a:srgbClr val="515151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4pPr>
            <a:lvl5pPr marL="0" indent="914400">
              <a:spcBef>
                <a:spcPts val="0"/>
              </a:spcBef>
              <a:buSzTx/>
              <a:buNone/>
              <a:defRPr sz="2400">
                <a:solidFill>
                  <a:srgbClr val="515151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14400" y="317500"/>
            <a:ext cx="11176000" cy="177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14400" y="2717800"/>
            <a:ext cx="11176000" cy="635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4599" y="9118600"/>
            <a:ext cx="342901" cy="355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>
                <a:solidFill>
                  <a:srgbClr val="434343"/>
                </a:solidFill>
                <a:effectLst>
                  <a:outerShdw blurRad="25400" dist="23648" dir="16200000" rotWithShape="0">
                    <a:srgbClr val="000000">
                      <a:alpha val="20689"/>
                    </a:srgbClr>
                  </a:outerShdw>
                </a:effectLst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ln>
            <a:noFill/>
          </a:ln>
          <a:solidFill>
            <a:srgbClr val="817463"/>
          </a:solidFill>
          <a:uFillTx/>
          <a:latin typeface="+mj-lt"/>
          <a:ea typeface="+mj-ea"/>
          <a:cs typeface="+mj-cs"/>
          <a:sym typeface="Baskerville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ln>
            <a:noFill/>
          </a:ln>
          <a:solidFill>
            <a:srgbClr val="817463"/>
          </a:solidFill>
          <a:uFillTx/>
          <a:latin typeface="+mj-lt"/>
          <a:ea typeface="+mj-ea"/>
          <a:cs typeface="+mj-cs"/>
          <a:sym typeface="Baskerville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ln>
            <a:noFill/>
          </a:ln>
          <a:solidFill>
            <a:srgbClr val="817463"/>
          </a:solidFill>
          <a:uFillTx/>
          <a:latin typeface="+mj-lt"/>
          <a:ea typeface="+mj-ea"/>
          <a:cs typeface="+mj-cs"/>
          <a:sym typeface="Baskerville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ln>
            <a:noFill/>
          </a:ln>
          <a:solidFill>
            <a:srgbClr val="817463"/>
          </a:solidFill>
          <a:uFillTx/>
          <a:latin typeface="+mj-lt"/>
          <a:ea typeface="+mj-ea"/>
          <a:cs typeface="+mj-cs"/>
          <a:sym typeface="Baskerville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ln>
            <a:noFill/>
          </a:ln>
          <a:solidFill>
            <a:srgbClr val="817463"/>
          </a:solidFill>
          <a:uFillTx/>
          <a:latin typeface="+mj-lt"/>
          <a:ea typeface="+mj-ea"/>
          <a:cs typeface="+mj-cs"/>
          <a:sym typeface="Baskerville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ln>
            <a:noFill/>
          </a:ln>
          <a:solidFill>
            <a:srgbClr val="817463"/>
          </a:solidFill>
          <a:uFillTx/>
          <a:latin typeface="+mj-lt"/>
          <a:ea typeface="+mj-ea"/>
          <a:cs typeface="+mj-cs"/>
          <a:sym typeface="Baskerville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ln>
            <a:noFill/>
          </a:ln>
          <a:solidFill>
            <a:srgbClr val="817463"/>
          </a:solidFill>
          <a:uFillTx/>
          <a:latin typeface="+mj-lt"/>
          <a:ea typeface="+mj-ea"/>
          <a:cs typeface="+mj-cs"/>
          <a:sym typeface="Baskerville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ln>
            <a:noFill/>
          </a:ln>
          <a:solidFill>
            <a:srgbClr val="817463"/>
          </a:solidFill>
          <a:uFillTx/>
          <a:latin typeface="+mj-lt"/>
          <a:ea typeface="+mj-ea"/>
          <a:cs typeface="+mj-cs"/>
          <a:sym typeface="Baskerville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ln>
            <a:noFill/>
          </a:ln>
          <a:solidFill>
            <a:srgbClr val="817463"/>
          </a:solidFill>
          <a:uFillTx/>
          <a:latin typeface="+mj-lt"/>
          <a:ea typeface="+mj-ea"/>
          <a:cs typeface="+mj-cs"/>
          <a:sym typeface="Baskerville"/>
        </a:defRPr>
      </a:lvl9pPr>
    </p:titleStyle>
    <p:bodyStyle>
      <a:lvl1pPr marL="419100" marR="0" indent="-4191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100000"/>
        <a:buFontTx/>
        <a:buChar char="•"/>
        <a:tabLst/>
        <a:defRPr sz="4000" b="0" i="0" u="none" strike="noStrike" cap="none" spc="0" baseline="0">
          <a:ln>
            <a:noFill/>
          </a:ln>
          <a:solidFill>
            <a:srgbClr val="72675A"/>
          </a:solidFill>
          <a:uFillTx/>
          <a:latin typeface="+mj-lt"/>
          <a:ea typeface="+mj-ea"/>
          <a:cs typeface="+mj-cs"/>
          <a:sym typeface="Baskerville"/>
        </a:defRPr>
      </a:lvl1pPr>
      <a:lvl2pPr marL="838200" marR="0" indent="-4191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100000"/>
        <a:buFontTx/>
        <a:buChar char="•"/>
        <a:tabLst/>
        <a:defRPr sz="4000" b="0" i="0" u="none" strike="noStrike" cap="none" spc="0" baseline="0">
          <a:ln>
            <a:noFill/>
          </a:ln>
          <a:solidFill>
            <a:srgbClr val="72675A"/>
          </a:solidFill>
          <a:uFillTx/>
          <a:latin typeface="+mj-lt"/>
          <a:ea typeface="+mj-ea"/>
          <a:cs typeface="+mj-cs"/>
          <a:sym typeface="Baskerville"/>
        </a:defRPr>
      </a:lvl2pPr>
      <a:lvl3pPr marL="1257300" marR="0" indent="-4191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100000"/>
        <a:buFontTx/>
        <a:buChar char="•"/>
        <a:tabLst/>
        <a:defRPr sz="4000" b="0" i="0" u="none" strike="noStrike" cap="none" spc="0" baseline="0">
          <a:ln>
            <a:noFill/>
          </a:ln>
          <a:solidFill>
            <a:srgbClr val="72675A"/>
          </a:solidFill>
          <a:uFillTx/>
          <a:latin typeface="+mj-lt"/>
          <a:ea typeface="+mj-ea"/>
          <a:cs typeface="+mj-cs"/>
          <a:sym typeface="Baskerville"/>
        </a:defRPr>
      </a:lvl3pPr>
      <a:lvl4pPr marL="1676400" marR="0" indent="-4191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100000"/>
        <a:buFontTx/>
        <a:buChar char="•"/>
        <a:tabLst/>
        <a:defRPr sz="4000" b="0" i="0" u="none" strike="noStrike" cap="none" spc="0" baseline="0">
          <a:ln>
            <a:noFill/>
          </a:ln>
          <a:solidFill>
            <a:srgbClr val="72675A"/>
          </a:solidFill>
          <a:uFillTx/>
          <a:latin typeface="+mj-lt"/>
          <a:ea typeface="+mj-ea"/>
          <a:cs typeface="+mj-cs"/>
          <a:sym typeface="Baskerville"/>
        </a:defRPr>
      </a:lvl4pPr>
      <a:lvl5pPr marL="2095500" marR="0" indent="-4191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100000"/>
        <a:buFontTx/>
        <a:buChar char="•"/>
        <a:tabLst/>
        <a:defRPr sz="4000" b="0" i="0" u="none" strike="noStrike" cap="none" spc="0" baseline="0">
          <a:ln>
            <a:noFill/>
          </a:ln>
          <a:solidFill>
            <a:srgbClr val="72675A"/>
          </a:solidFill>
          <a:uFillTx/>
          <a:latin typeface="+mj-lt"/>
          <a:ea typeface="+mj-ea"/>
          <a:cs typeface="+mj-cs"/>
          <a:sym typeface="Baskerville"/>
        </a:defRPr>
      </a:lvl5pPr>
      <a:lvl6pPr marL="2514600" marR="0" indent="-4191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100000"/>
        <a:buFontTx/>
        <a:buChar char="•"/>
        <a:tabLst/>
        <a:defRPr sz="4000" b="0" i="0" u="none" strike="noStrike" cap="none" spc="0" baseline="0">
          <a:ln>
            <a:noFill/>
          </a:ln>
          <a:solidFill>
            <a:srgbClr val="72675A"/>
          </a:solidFill>
          <a:uFillTx/>
          <a:latin typeface="+mj-lt"/>
          <a:ea typeface="+mj-ea"/>
          <a:cs typeface="+mj-cs"/>
          <a:sym typeface="Baskerville"/>
        </a:defRPr>
      </a:lvl6pPr>
      <a:lvl7pPr marL="2933700" marR="0" indent="-4191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100000"/>
        <a:buFontTx/>
        <a:buChar char="•"/>
        <a:tabLst/>
        <a:defRPr sz="4000" b="0" i="0" u="none" strike="noStrike" cap="none" spc="0" baseline="0">
          <a:ln>
            <a:noFill/>
          </a:ln>
          <a:solidFill>
            <a:srgbClr val="72675A"/>
          </a:solidFill>
          <a:uFillTx/>
          <a:latin typeface="+mj-lt"/>
          <a:ea typeface="+mj-ea"/>
          <a:cs typeface="+mj-cs"/>
          <a:sym typeface="Baskerville"/>
        </a:defRPr>
      </a:lvl7pPr>
      <a:lvl8pPr marL="3352800" marR="0" indent="-4191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100000"/>
        <a:buFontTx/>
        <a:buChar char="•"/>
        <a:tabLst/>
        <a:defRPr sz="4000" b="0" i="0" u="none" strike="noStrike" cap="none" spc="0" baseline="0">
          <a:ln>
            <a:noFill/>
          </a:ln>
          <a:solidFill>
            <a:srgbClr val="72675A"/>
          </a:solidFill>
          <a:uFillTx/>
          <a:latin typeface="+mj-lt"/>
          <a:ea typeface="+mj-ea"/>
          <a:cs typeface="+mj-cs"/>
          <a:sym typeface="Baskerville"/>
        </a:defRPr>
      </a:lvl8pPr>
      <a:lvl9pPr marL="3771900" marR="0" indent="-4191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100000"/>
        <a:buFontTx/>
        <a:buChar char="•"/>
        <a:tabLst/>
        <a:defRPr sz="4000" b="0" i="0" u="none" strike="noStrike" cap="none" spc="0" baseline="0">
          <a:ln>
            <a:noFill/>
          </a:ln>
          <a:solidFill>
            <a:srgbClr val="72675A"/>
          </a:solidFill>
          <a:uFillTx/>
          <a:latin typeface="+mj-lt"/>
          <a:ea typeface="+mj-ea"/>
          <a:cs typeface="+mj-cs"/>
          <a:sym typeface="Baskervill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effectLst>
            <a:outerShdw blurRad="25400" dist="23648" dir="16200000" rotWithShape="0">
              <a:srgbClr val="000000">
                <a:alpha val="20689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effectLst>
            <a:outerShdw blurRad="25400" dist="23648" dir="16200000" rotWithShape="0">
              <a:srgbClr val="000000">
                <a:alpha val="20689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effectLst>
            <a:outerShdw blurRad="25400" dist="23648" dir="16200000" rotWithShape="0">
              <a:srgbClr val="000000">
                <a:alpha val="20689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effectLst>
            <a:outerShdw blurRad="25400" dist="23648" dir="16200000" rotWithShape="0">
              <a:srgbClr val="000000">
                <a:alpha val="20689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effectLst>
            <a:outerShdw blurRad="25400" dist="23648" dir="16200000" rotWithShape="0">
              <a:srgbClr val="000000">
                <a:alpha val="20689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effectLst>
            <a:outerShdw blurRad="25400" dist="23648" dir="16200000" rotWithShape="0">
              <a:srgbClr val="000000">
                <a:alpha val="20689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effectLst>
            <a:outerShdw blurRad="25400" dist="23648" dir="16200000" rotWithShape="0">
              <a:srgbClr val="000000">
                <a:alpha val="20689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effectLst>
            <a:outerShdw blurRad="25400" dist="23648" dir="16200000" rotWithShape="0">
              <a:srgbClr val="000000">
                <a:alpha val="20689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effectLst>
            <a:outerShdw blurRad="25400" dist="23648" dir="16200000" rotWithShape="0">
              <a:srgbClr val="000000">
                <a:alpha val="20689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Image" descr="Image"/>
          <p:cNvPicPr>
            <a:picLocks noGrp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752600" y="1339849"/>
            <a:ext cx="9815513" cy="5080001"/>
          </a:xfrm>
          <a:prstGeom prst="rect">
            <a:avLst/>
          </a:prstGeom>
        </p:spPr>
      </p:pic>
      <p:sp>
        <p:nvSpPr>
          <p:cNvPr id="196" name="Week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Week </a:t>
            </a:r>
            <a:r>
              <a:rPr lang="en-US" dirty="0"/>
              <a:t>5</a:t>
            </a:r>
            <a:endParaRPr dirty="0"/>
          </a:p>
        </p:txBody>
      </p:sp>
      <p:sp>
        <p:nvSpPr>
          <p:cNvPr id="197" name="Golden Age of Greek Civilization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Golden Age of Greek Civilization 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Military Might</a:t>
            </a:r>
          </a:p>
        </p:txBody>
      </p:sp>
      <p:sp>
        <p:nvSpPr>
          <p:cNvPr id="190" name="Shape 19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Highly militarized society</a:t>
            </a:r>
          </a:p>
          <a:p>
            <a:pPr>
              <a:buBlip>
                <a:blip r:embed="rId2"/>
              </a:buBlip>
            </a:pPr>
            <a:r>
              <a:t>Subjugated peoples of Messenia: </a:t>
            </a:r>
            <a:r>
              <a:rPr i="1">
                <a:latin typeface="Arial"/>
                <a:ea typeface="Arial"/>
                <a:cs typeface="Arial"/>
                <a:sym typeface="Arial"/>
              </a:rPr>
              <a:t>helots</a:t>
            </a:r>
          </a:p>
          <a:p>
            <a:pPr lvl="1">
              <a:spcBef>
                <a:spcPts val="0"/>
              </a:spcBef>
              <a:buClr>
                <a:srgbClr val="FF9900"/>
              </a:buClr>
              <a:buBlip>
                <a:blip r:embed="rId2"/>
              </a:buBlip>
            </a:pPr>
            <a:r>
              <a:t>Serfs, tied to land</a:t>
            </a:r>
          </a:p>
          <a:p>
            <a:pPr lvl="1">
              <a:spcBef>
                <a:spcPts val="0"/>
              </a:spcBef>
              <a:buClr>
                <a:srgbClr val="FF9900"/>
              </a:buClr>
              <a:buBlip>
                <a:blip r:embed="rId2"/>
              </a:buBlip>
            </a:pPr>
            <a:r>
              <a:t>Outnumbered Spartans 10:1 so they revolted in 650 BCE, but it was put down</a:t>
            </a:r>
          </a:p>
          <a:p>
            <a:pPr>
              <a:buBlip>
                <a:blip r:embed="rId2"/>
              </a:buBlip>
            </a:pPr>
            <a:r>
              <a:t>Military society developed to control threat of rebellion &gt; Oligarchy </a:t>
            </a:r>
          </a:p>
        </p:txBody>
      </p:sp>
    </p:spTree>
    <p:extLst>
      <p:ext uri="{BB962C8B-B14F-4D97-AF65-F5344CB8AC3E}">
        <p14:creationId xmlns:p14="http://schemas.microsoft.com/office/powerpoint/2010/main" val="1548695766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Spartan Government</a:t>
            </a:r>
          </a:p>
        </p:txBody>
      </p:sp>
      <p:sp>
        <p:nvSpPr>
          <p:cNvPr id="193" name="Shape 19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08940" indent="-408940" defTabSz="537463">
              <a:spcBef>
                <a:spcPts val="3300"/>
              </a:spcBef>
              <a:buBlip>
                <a:blip r:embed="rId2"/>
              </a:buBlip>
              <a:defRPr sz="3312"/>
            </a:pPr>
            <a:r>
              <a:rPr b="1" i="1"/>
              <a:t>Assembly</a:t>
            </a:r>
            <a:r>
              <a:rPr b="1"/>
              <a:t> - included all Spartan citizens.</a:t>
            </a:r>
            <a:r>
              <a:t> </a:t>
            </a:r>
          </a:p>
          <a:p>
            <a:pPr marL="817880" lvl="1" indent="-408940" defTabSz="537463">
              <a:spcBef>
                <a:spcPts val="3300"/>
              </a:spcBef>
              <a:buBlip>
                <a:blip r:embed="rId2"/>
              </a:buBlip>
              <a:defRPr sz="3312"/>
            </a:pPr>
            <a:r>
              <a:t>Elected officials and voted on major issues.</a:t>
            </a:r>
          </a:p>
          <a:p>
            <a:pPr marL="408940" indent="-408940" defTabSz="537463">
              <a:spcBef>
                <a:spcPts val="3300"/>
              </a:spcBef>
              <a:buBlip>
                <a:blip r:embed="rId2"/>
              </a:buBlip>
              <a:defRPr sz="3312" b="1"/>
            </a:pPr>
            <a:r>
              <a:rPr i="1"/>
              <a:t>Council of Elders</a:t>
            </a:r>
            <a:r>
              <a:t> - included 30 older citizens</a:t>
            </a:r>
          </a:p>
          <a:p>
            <a:pPr marL="817880" lvl="1" indent="-408940" defTabSz="537463">
              <a:spcBef>
                <a:spcPts val="3300"/>
              </a:spcBef>
              <a:buBlip>
                <a:blip r:embed="rId2"/>
              </a:buBlip>
              <a:defRPr sz="3312"/>
            </a:pPr>
            <a:r>
              <a:t>Proposed laws on which the assembly voted. </a:t>
            </a:r>
          </a:p>
          <a:p>
            <a:pPr marL="408940" indent="-408940" defTabSz="537463">
              <a:spcBef>
                <a:spcPts val="3300"/>
              </a:spcBef>
              <a:buBlip>
                <a:blip r:embed="rId2"/>
              </a:buBlip>
              <a:defRPr sz="3312"/>
            </a:pPr>
            <a:r>
              <a:rPr b="1" i="1"/>
              <a:t>Council of Five </a:t>
            </a:r>
            <a:r>
              <a:rPr b="1"/>
              <a:t>- 5 elected officials - Executives</a:t>
            </a:r>
            <a:r>
              <a:t> </a:t>
            </a:r>
          </a:p>
          <a:p>
            <a:pPr marL="817880" lvl="1" indent="-408940" defTabSz="537463">
              <a:spcBef>
                <a:spcPts val="3300"/>
              </a:spcBef>
              <a:buBlip>
                <a:blip r:embed="rId2"/>
              </a:buBlip>
              <a:defRPr sz="3312"/>
            </a:pPr>
            <a:r>
              <a:t>Controlled education, prosecuted court cases, and carried out the passed laws from the assembly. </a:t>
            </a:r>
          </a:p>
        </p:txBody>
      </p:sp>
    </p:spTree>
    <p:extLst>
      <p:ext uri="{BB962C8B-B14F-4D97-AF65-F5344CB8AC3E}">
        <p14:creationId xmlns:p14="http://schemas.microsoft.com/office/powerpoint/2010/main" val="332856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 thruBlk="1"/>
      </p:transition>
    </mc:Choice>
    <mc:Fallback xmlns="">
      <p:transition spd="fast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Spartan Society</a:t>
            </a:r>
          </a:p>
        </p:txBody>
      </p:sp>
      <p:sp>
        <p:nvSpPr>
          <p:cNvPr id="196" name="Shape 19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Austerity the norm</a:t>
            </a:r>
          </a:p>
          <a:p>
            <a:pPr>
              <a:buBlip>
                <a:blip r:embed="rId2"/>
              </a:buBlip>
            </a:pPr>
            <a:r>
              <a:t>Boys removed from families at age seven</a:t>
            </a:r>
          </a:p>
          <a:p>
            <a:pPr lvl="1">
              <a:spcBef>
                <a:spcPts val="0"/>
              </a:spcBef>
              <a:buClr>
                <a:srgbClr val="FF9900"/>
              </a:buClr>
              <a:buBlip>
                <a:blip r:embed="rId2"/>
              </a:buBlip>
            </a:pPr>
            <a:r>
              <a:t>Received military training in barracks</a:t>
            </a:r>
          </a:p>
          <a:p>
            <a:pPr lvl="1">
              <a:spcBef>
                <a:spcPts val="0"/>
              </a:spcBef>
              <a:buClr>
                <a:srgbClr val="FF9900"/>
              </a:buClr>
              <a:buBlip>
                <a:blip r:embed="rId2"/>
              </a:buBlip>
            </a:pPr>
            <a:r>
              <a:t>Active military service follows</a:t>
            </a:r>
          </a:p>
          <a:p>
            <a:pPr>
              <a:buBlip>
                <a:blip r:embed="rId2"/>
              </a:buBlip>
            </a:pPr>
            <a:r>
              <a:t>Marriage, but no home life until age 30</a:t>
            </a:r>
          </a:p>
          <a:p>
            <a:pPr>
              <a:buBlip>
                <a:blip r:embed="rId2"/>
              </a:buBlip>
            </a:pPr>
            <a:r>
              <a:t>Some relaxation of discipline by 4</a:t>
            </a:r>
            <a:r>
              <a:rPr baseline="30333"/>
              <a:t>th</a:t>
            </a:r>
            <a:r>
              <a:t> c. CE</a:t>
            </a:r>
          </a:p>
        </p:txBody>
      </p:sp>
    </p:spTree>
    <p:extLst>
      <p:ext uri="{BB962C8B-B14F-4D97-AF65-F5344CB8AC3E}">
        <p14:creationId xmlns:p14="http://schemas.microsoft.com/office/powerpoint/2010/main" val="459546622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Athens</a:t>
            </a:r>
          </a:p>
        </p:txBody>
      </p:sp>
      <p:sp>
        <p:nvSpPr>
          <p:cNvPr id="199" name="Shape 19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Development of early democracy</a:t>
            </a:r>
          </a:p>
          <a:p>
            <a:pPr lvl="1">
              <a:spcBef>
                <a:spcPts val="0"/>
              </a:spcBef>
              <a:buClr>
                <a:srgbClr val="FF9900"/>
              </a:buClr>
              <a:buBlip>
                <a:blip r:embed="rId2"/>
              </a:buBlip>
            </a:pPr>
            <a:r>
              <a:t>Free, adult males only</a:t>
            </a:r>
          </a:p>
          <a:p>
            <a:pPr lvl="1">
              <a:spcBef>
                <a:spcPts val="0"/>
              </a:spcBef>
              <a:buClr>
                <a:srgbClr val="FF9900"/>
              </a:buClr>
              <a:buBlip>
                <a:blip r:embed="rId2"/>
              </a:buBlip>
            </a:pPr>
            <a:r>
              <a:t>Women, slaves excluded</a:t>
            </a:r>
          </a:p>
          <a:p>
            <a:pPr>
              <a:buBlip>
                <a:blip r:embed="rId2"/>
              </a:buBlip>
            </a:pPr>
            <a:r>
              <a:t>Yet contrast Athenian style of government with Spartan militarism …. what is the difference? </a:t>
            </a:r>
          </a:p>
        </p:txBody>
      </p:sp>
    </p:spTree>
    <p:extLst>
      <p:ext uri="{BB962C8B-B14F-4D97-AF65-F5344CB8AC3E}">
        <p14:creationId xmlns:p14="http://schemas.microsoft.com/office/powerpoint/2010/main" val="115494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 thruBlk="1"/>
      </p:transition>
    </mc:Choice>
    <mc:Fallback xmlns="">
      <p:transition spd="fast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Building Democracy</a:t>
            </a:r>
          </a:p>
        </p:txBody>
      </p:sp>
      <p:sp>
        <p:nvSpPr>
          <p:cNvPr id="202" name="Shape 202"/>
          <p:cNvSpPr>
            <a:spLocks noGrp="1"/>
          </p:cNvSpPr>
          <p:nvPr>
            <p:ph type="body" sz="half" idx="1"/>
          </p:nvPr>
        </p:nvSpPr>
        <p:spPr>
          <a:xfrm>
            <a:off x="7078415" y="2959946"/>
            <a:ext cx="5041901" cy="6032501"/>
          </a:xfrm>
          <a:prstGeom prst="rect">
            <a:avLst/>
          </a:prstGeom>
        </p:spPr>
        <p:txBody>
          <a:bodyPr/>
          <a:lstStyle/>
          <a:p>
            <a:pPr marL="390143" indent="-390143" defTabSz="560831">
              <a:spcBef>
                <a:spcPts val="3000"/>
              </a:spcBef>
              <a:buBlip>
                <a:blip r:embed="rId2"/>
              </a:buBlip>
              <a:defRPr sz="3072"/>
            </a:pPr>
            <a:r>
              <a:t>621 BCE Draco developed a legal code. </a:t>
            </a:r>
          </a:p>
          <a:p>
            <a:pPr marL="390143" indent="-390143" defTabSz="560831">
              <a:spcBef>
                <a:spcPts val="3000"/>
              </a:spcBef>
              <a:buBlip>
                <a:blip r:embed="rId2"/>
              </a:buBlip>
              <a:defRPr sz="3072"/>
            </a:pPr>
            <a:r>
              <a:t>All Athenians, rich and poor, were equal under the law. </a:t>
            </a:r>
          </a:p>
          <a:p>
            <a:pPr marL="390143" indent="-390143" defTabSz="560831">
              <a:spcBef>
                <a:spcPts val="3000"/>
              </a:spcBef>
              <a:buBlip>
                <a:blip r:embed="rId2"/>
              </a:buBlip>
              <a:defRPr sz="3072"/>
            </a:pPr>
            <a:r>
              <a:t>Extremely harsh code for criminals and debtors.</a:t>
            </a:r>
          </a:p>
          <a:p>
            <a:pPr marL="390143" indent="-390143" defTabSz="560831">
              <a:spcBef>
                <a:spcPts val="3000"/>
              </a:spcBef>
              <a:buBlip>
                <a:blip r:embed="rId2"/>
              </a:buBlip>
              <a:defRPr sz="3072"/>
            </a:pPr>
            <a:r>
              <a:t>Civil War looming in the background </a:t>
            </a:r>
          </a:p>
        </p:txBody>
      </p:sp>
      <p:pic>
        <p:nvPicPr>
          <p:cNvPr id="203" name="Unknown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96765" y="2910875"/>
            <a:ext cx="3410670" cy="568445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9205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 thruBlk="1"/>
      </p:transition>
    </mc:Choice>
    <mc:Fallback xmlns="">
      <p:transition spd="fast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Athenian Society</a:t>
            </a:r>
          </a:p>
        </p:txBody>
      </p:sp>
      <p:sp>
        <p:nvSpPr>
          <p:cNvPr id="206" name="Shape 20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Maritime trade brings increasing prosperity beginning 7</a:t>
            </a:r>
            <a:r>
              <a:rPr baseline="30333"/>
              <a:t>th</a:t>
            </a:r>
            <a:r>
              <a:t> c. BCE</a:t>
            </a:r>
          </a:p>
          <a:p>
            <a:pPr>
              <a:buBlip>
                <a:blip r:embed="rId2"/>
              </a:buBlip>
            </a:pPr>
            <a:r>
              <a:t>Aristocrats dominate smaller landholders</a:t>
            </a:r>
          </a:p>
          <a:p>
            <a:pPr lvl="1">
              <a:buBlip>
                <a:blip r:embed="rId2"/>
              </a:buBlip>
            </a:pPr>
            <a:r>
              <a:t>Areopagus Council </a:t>
            </a:r>
          </a:p>
          <a:p>
            <a:pPr>
              <a:buBlip>
                <a:blip r:embed="rId2"/>
              </a:buBlip>
            </a:pPr>
            <a:r>
              <a:t>Increasing socio-economic tensions</a:t>
            </a:r>
          </a:p>
          <a:p>
            <a:pPr lvl="1">
              <a:spcBef>
                <a:spcPts val="0"/>
              </a:spcBef>
              <a:buClr>
                <a:srgbClr val="FF9900"/>
              </a:buClr>
              <a:buBlip>
                <a:blip r:embed="rId2"/>
              </a:buBlip>
            </a:pPr>
            <a:r>
              <a:t>Class conflict</a:t>
            </a:r>
          </a:p>
        </p:txBody>
      </p:sp>
    </p:spTree>
    <p:extLst>
      <p:ext uri="{BB962C8B-B14F-4D97-AF65-F5344CB8AC3E}">
        <p14:creationId xmlns:p14="http://schemas.microsoft.com/office/powerpoint/2010/main" val="3762982839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Solon and Athenian Democracy</a:t>
            </a:r>
          </a:p>
        </p:txBody>
      </p:sp>
      <p:sp>
        <p:nvSpPr>
          <p:cNvPr id="209" name="Shape 20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Aristocrat Solon mediates crisis in 594 BCE</a:t>
            </a:r>
          </a:p>
          <a:p>
            <a:pPr lvl="1">
              <a:buBlip>
                <a:blip r:embed="rId2"/>
              </a:buBlip>
            </a:pPr>
            <a:r>
              <a:t>No citizen should own another citizen</a:t>
            </a:r>
          </a:p>
          <a:p>
            <a:pPr marL="886165" lvl="1" indent="-441665">
              <a:spcBef>
                <a:spcPts val="0"/>
              </a:spcBef>
              <a:buClr>
                <a:srgbClr val="FF9900"/>
              </a:buClr>
              <a:buBlip>
                <a:blip r:embed="rId2"/>
              </a:buBlip>
              <a:defRPr sz="3800"/>
            </a:pPr>
            <a:r>
              <a:t>Aristocrats to keep large landholdings</a:t>
            </a:r>
          </a:p>
          <a:p>
            <a:pPr marL="886165" lvl="1" indent="-441665">
              <a:spcBef>
                <a:spcPts val="0"/>
              </a:spcBef>
              <a:buClr>
                <a:srgbClr val="FF9900"/>
              </a:buClr>
              <a:buBlip>
                <a:blip r:embed="rId2"/>
              </a:buBlip>
              <a:defRPr sz="3800"/>
            </a:pPr>
            <a:r>
              <a:t>But forgive debts, ban debt slavery</a:t>
            </a:r>
          </a:p>
          <a:p>
            <a:pPr>
              <a:buBlip>
                <a:blip r:embed="rId2"/>
              </a:buBlip>
            </a:pPr>
            <a:r>
              <a:t>Removed family restrictions against participating in public life</a:t>
            </a:r>
          </a:p>
          <a:p>
            <a:pPr>
              <a:buBlip>
                <a:blip r:embed="rId2"/>
              </a:buBlip>
            </a:pPr>
            <a:r>
              <a:t>Instituted paid civil service</a:t>
            </a:r>
          </a:p>
        </p:txBody>
      </p:sp>
    </p:spTree>
    <p:extLst>
      <p:ext uri="{BB962C8B-B14F-4D97-AF65-F5344CB8AC3E}">
        <p14:creationId xmlns:p14="http://schemas.microsoft.com/office/powerpoint/2010/main" val="361510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 thruBlk="1"/>
      </p:transition>
    </mc:Choice>
    <mc:Fallback xmlns="">
      <p:transition spd="fast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Cleisthenes </a:t>
            </a:r>
          </a:p>
        </p:txBody>
      </p:sp>
      <p:sp>
        <p:nvSpPr>
          <p:cNvPr id="212" name="Shape 21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22275" indent="-422275" defTabSz="554990">
              <a:spcBef>
                <a:spcPts val="3400"/>
              </a:spcBef>
              <a:buBlip>
                <a:blip r:embed="rId2"/>
              </a:buBlip>
              <a:defRPr sz="3420"/>
            </a:pPr>
            <a:r>
              <a:t>Around 500 BCE - instituted further reforms. </a:t>
            </a:r>
          </a:p>
          <a:p>
            <a:pPr marL="422275" indent="-422275" defTabSz="554990">
              <a:spcBef>
                <a:spcPts val="3400"/>
              </a:spcBef>
              <a:buBlip>
                <a:blip r:embed="rId2"/>
              </a:buBlip>
              <a:defRPr sz="3420"/>
            </a:pPr>
            <a:r>
              <a:t>Broke up the power of the nobility by organizing citizens in to ten groups based on where they lived. </a:t>
            </a:r>
          </a:p>
          <a:p>
            <a:pPr marL="422275" indent="-422275" defTabSz="554990">
              <a:spcBef>
                <a:spcPts val="3400"/>
              </a:spcBef>
              <a:buBlip>
                <a:blip r:embed="rId2"/>
              </a:buBlip>
              <a:defRPr sz="3420"/>
            </a:pPr>
            <a:r>
              <a:t>Allowed citizens to submit laws for debate and passage. </a:t>
            </a:r>
          </a:p>
          <a:p>
            <a:pPr marL="422275" indent="-422275" defTabSz="554990">
              <a:spcBef>
                <a:spcPts val="3400"/>
              </a:spcBef>
              <a:buBlip>
                <a:blip r:embed="rId2"/>
              </a:buBlip>
              <a:defRPr sz="3420"/>
            </a:pPr>
            <a:r>
              <a:t>Council of Five Hundred - chosen by lot or at random &gt; Direct Democracy — what’s the problem with mob rule? </a:t>
            </a:r>
          </a:p>
        </p:txBody>
      </p:sp>
    </p:spTree>
    <p:extLst>
      <p:ext uri="{BB962C8B-B14F-4D97-AF65-F5344CB8AC3E}">
        <p14:creationId xmlns:p14="http://schemas.microsoft.com/office/powerpoint/2010/main" val="100321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 thruBlk="1"/>
      </p:transition>
    </mc:Choice>
    <mc:Fallback xmlns="">
      <p:transition spd="fast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Ostracism </a:t>
            </a:r>
          </a:p>
        </p:txBody>
      </p:sp>
      <p:sp>
        <p:nvSpPr>
          <p:cNvPr id="215" name="Shape 215"/>
          <p:cNvSpPr>
            <a:spLocks noGrp="1"/>
          </p:cNvSpPr>
          <p:nvPr>
            <p:ph type="body" sz="half" idx="1"/>
          </p:nvPr>
        </p:nvSpPr>
        <p:spPr>
          <a:xfrm>
            <a:off x="1587500" y="2197311"/>
            <a:ext cx="5046557" cy="6565689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Greek Ostraka were pots.</a:t>
            </a:r>
          </a:p>
          <a:p>
            <a:pPr>
              <a:buBlip>
                <a:blip r:embed="rId2"/>
              </a:buBlip>
            </a:pPr>
            <a:r>
              <a:t>Democracy - take old potsherds and write the names of unpopular citizens. </a:t>
            </a:r>
          </a:p>
          <a:p>
            <a:pPr>
              <a:buBlip>
                <a:blip r:embed="rId2"/>
              </a:buBlip>
            </a:pPr>
            <a:r>
              <a:t>Banned from the polis - </a:t>
            </a:r>
            <a:r>
              <a:rPr i="1"/>
              <a:t>ostracized </a:t>
            </a:r>
          </a:p>
        </p:txBody>
      </p:sp>
      <p:pic>
        <p:nvPicPr>
          <p:cNvPr id="216" name="1243_-_Keramikos_Museum,_Athens_-_Ostraka_against_Themistokles_-_Photo_by_Giovanni_Dall'Orto,_Nov_12_2009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22435" y="3367588"/>
            <a:ext cx="5746639" cy="383653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28399126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Athenian Education</a:t>
            </a:r>
          </a:p>
        </p:txBody>
      </p:sp>
      <p:sp>
        <p:nvSpPr>
          <p:cNvPr id="219" name="Shape 2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95604" indent="-395604" defTabSz="519937">
              <a:spcBef>
                <a:spcPts val="3200"/>
              </a:spcBef>
              <a:buBlip>
                <a:blip r:embed="rId2"/>
              </a:buBlip>
              <a:defRPr sz="3204"/>
            </a:pPr>
            <a:r>
              <a:t>Sons of wealthy families received formal education &gt; mostly boys starting at 7 years old. </a:t>
            </a:r>
          </a:p>
          <a:p>
            <a:pPr marL="395604" indent="-395604" defTabSz="519937">
              <a:spcBef>
                <a:spcPts val="3200"/>
              </a:spcBef>
              <a:buBlip>
                <a:blip r:embed="rId2"/>
              </a:buBlip>
              <a:defRPr sz="3204"/>
            </a:pPr>
            <a:r>
              <a:t>General Studies: </a:t>
            </a:r>
            <a:r>
              <a:rPr i="1"/>
              <a:t>Reading, Grammar, Poetry, History, Mathematics, and Music. </a:t>
            </a:r>
          </a:p>
          <a:p>
            <a:pPr marL="395604" indent="-395604" defTabSz="519937">
              <a:spcBef>
                <a:spcPts val="3200"/>
              </a:spcBef>
              <a:buBlip>
                <a:blip r:embed="rId2"/>
              </a:buBlip>
              <a:defRPr sz="3204"/>
            </a:pPr>
            <a:r>
              <a:rPr i="1"/>
              <a:t>Logic and Public Speaking</a:t>
            </a:r>
            <a:r>
              <a:t> most important … why?</a:t>
            </a:r>
          </a:p>
          <a:p>
            <a:pPr marL="1186814" lvl="2" indent="-395604" defTabSz="519937">
              <a:spcBef>
                <a:spcPts val="3200"/>
              </a:spcBef>
              <a:buBlip>
                <a:blip r:embed="rId2"/>
              </a:buBlip>
              <a:defRPr sz="3204"/>
            </a:pPr>
            <a:r>
              <a:t>demagogues - public figures  </a:t>
            </a:r>
          </a:p>
          <a:p>
            <a:pPr marL="395604" indent="-395604" defTabSz="519937">
              <a:spcBef>
                <a:spcPts val="3200"/>
              </a:spcBef>
              <a:buBlip>
                <a:blip r:embed="rId2"/>
              </a:buBlip>
              <a:defRPr sz="3204"/>
            </a:pPr>
            <a:r>
              <a:t>Duty of Citizenship - Military school at the age of 16 to 18. </a:t>
            </a:r>
          </a:p>
        </p:txBody>
      </p:sp>
    </p:spTree>
    <p:extLst>
      <p:ext uri="{BB962C8B-B14F-4D97-AF65-F5344CB8AC3E}">
        <p14:creationId xmlns:p14="http://schemas.microsoft.com/office/powerpoint/2010/main" val="3029333081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Classical Greek Civiliz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Classical Greek Civilization</a:t>
            </a:r>
          </a:p>
        </p:txBody>
      </p:sp>
      <p:sp>
        <p:nvSpPr>
          <p:cNvPr id="200" name="750 - 550 BC - The Age of Expansio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750 - 550 BC - The Age of Expansion</a:t>
            </a:r>
          </a:p>
          <a:p>
            <a:r>
              <a:t>550 - 400 BC - The Age of Democracy</a:t>
            </a:r>
          </a:p>
          <a:p>
            <a:r>
              <a:t>500- 479 BC - The Persian War </a:t>
            </a:r>
          </a:p>
          <a:p>
            <a:r>
              <a:t>431- 404 BC - Peloponnesian War </a:t>
            </a:r>
          </a:p>
          <a:p>
            <a:r>
              <a:t>400 - 300 BC - The Age of Philosophy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The Poli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8400"/>
            </a:lvl1pPr>
          </a:lstStyle>
          <a:p>
            <a:r>
              <a:t>The Polis </a:t>
            </a:r>
          </a:p>
        </p:txBody>
      </p:sp>
      <p:sp>
        <p:nvSpPr>
          <p:cNvPr id="203" name="Polis - “City-State”  expands the length of the Mediterranean World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76249" indent="-476249">
              <a:spcBef>
                <a:spcPts val="1200"/>
              </a:spcBef>
              <a:defRPr sz="3900"/>
            </a:pPr>
            <a:r>
              <a:t>Polis - “City-State”  expands the length of the Mediterranean World. </a:t>
            </a:r>
          </a:p>
          <a:p>
            <a:pPr marL="476249" indent="-476249">
              <a:spcBef>
                <a:spcPts val="1200"/>
              </a:spcBef>
              <a:defRPr sz="3900"/>
            </a:pPr>
            <a:r>
              <a:t>Originally aristocratic republics </a:t>
            </a:r>
          </a:p>
          <a:p>
            <a:pPr marL="476249" indent="-476249">
              <a:spcBef>
                <a:spcPts val="1200"/>
              </a:spcBef>
              <a:defRPr sz="3900"/>
            </a:pPr>
            <a:r>
              <a:t>Government and Politics </a:t>
            </a:r>
          </a:p>
          <a:p>
            <a:pPr marL="895350" lvl="1" indent="-476250">
              <a:spcBef>
                <a:spcPts val="1200"/>
              </a:spcBef>
              <a:defRPr sz="3900"/>
            </a:pPr>
            <a:r>
              <a:rPr i="1"/>
              <a:t>Athens and Sparta</a:t>
            </a:r>
            <a:r>
              <a:t> - What were the chief differences between these two states? 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reek Coloniz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Greek Colonization</a:t>
            </a:r>
          </a:p>
        </p:txBody>
      </p:sp>
      <p:sp>
        <p:nvSpPr>
          <p:cNvPr id="206" name="Following the development of Athens and Sparta, the Greeks began to colonize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Char char="■"/>
            </a:pPr>
            <a:r>
              <a:t>Following the development of Athens and Sparta, the Greeks began to colonize. </a:t>
            </a:r>
          </a:p>
          <a:p>
            <a:pPr>
              <a:buChar char="■"/>
            </a:pPr>
            <a:r>
              <a:t>Population expansion drives colonization</a:t>
            </a:r>
          </a:p>
          <a:p>
            <a:pPr lvl="1">
              <a:spcBef>
                <a:spcPts val="0"/>
              </a:spcBef>
              <a:buClr>
                <a:srgbClr val="FF9900"/>
              </a:buClr>
            </a:pPr>
            <a:r>
              <a:t>Coastal Mediterranean, Black sea</a:t>
            </a:r>
            <a:endParaRPr sz="3600"/>
          </a:p>
          <a:p>
            <a:pPr marL="1152525" lvl="2" indent="-314325">
              <a:spcBef>
                <a:spcPts val="0"/>
              </a:spcBef>
              <a:buChar char="■"/>
              <a:defRPr sz="3000"/>
            </a:pPr>
            <a:r>
              <a:t>Sicily (Naples: “nea polis,” new city)</a:t>
            </a:r>
          </a:p>
          <a:p>
            <a:pPr marL="1152525" lvl="2" indent="-314325">
              <a:spcBef>
                <a:spcPts val="0"/>
              </a:spcBef>
              <a:buChar char="■"/>
              <a:defRPr sz="3000"/>
            </a:pPr>
            <a:r>
              <a:t>Southern France (Massalia: Marseilles)</a:t>
            </a:r>
          </a:p>
          <a:p>
            <a:pPr marL="1152525" lvl="2" indent="-314325">
              <a:spcBef>
                <a:spcPts val="0"/>
              </a:spcBef>
              <a:buChar char="■"/>
              <a:defRPr sz="3000"/>
            </a:pPr>
            <a:r>
              <a:t>Anatolia</a:t>
            </a:r>
          </a:p>
          <a:p>
            <a:pPr marL="1152525" lvl="2" indent="-314325">
              <a:spcBef>
                <a:spcPts val="0"/>
              </a:spcBef>
              <a:buChar char="■"/>
              <a:defRPr sz="3000"/>
            </a:pPr>
            <a:r>
              <a:t>Southern Ukraine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Classical Greece and the Mediterranean basin, 800-500 B.C.E.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</a:lstStyle>
          <a:p>
            <a:r>
              <a:t>Classical Greece and the Mediterranean basin, 800-500 B.C.E.</a:t>
            </a:r>
          </a:p>
        </p:txBody>
      </p:sp>
      <p:sp>
        <p:nvSpPr>
          <p:cNvPr id="209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10" name="ben24354_1002 copy.png" descr="ben24354_1002 cop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3733" y="2456462"/>
            <a:ext cx="10837335" cy="60801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 thruBlk="1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ersian Wars (500-479 BCE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Persian Wars (500-479 BCE)</a:t>
            </a:r>
          </a:p>
        </p:txBody>
      </p:sp>
      <p:sp>
        <p:nvSpPr>
          <p:cNvPr id="213" name="Revolt against Persian Empire 500 BCE in Ionia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Char char="■"/>
            </a:pPr>
            <a:r>
              <a:t>Revolt against Persian Empire 500 BCE in Ionia</a:t>
            </a:r>
          </a:p>
          <a:p>
            <a:pPr>
              <a:buChar char="■"/>
            </a:pPr>
            <a:r>
              <a:t>Athens supports with ships</a:t>
            </a:r>
          </a:p>
          <a:p>
            <a:pPr>
              <a:buChar char="■"/>
            </a:pPr>
            <a:r>
              <a:t>Yet Greek rebellion crushed by Darius 493 BCE; routed in 490 to Greece’s mainland. </a:t>
            </a:r>
          </a:p>
          <a:p>
            <a:pPr>
              <a:buChar char="■"/>
            </a:pPr>
            <a:r>
              <a:t>25,000 Persians were no match for the Greeks mighty phalanxes.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 thruBlk="1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16" name="Map%20Persian%20Wars.jpg" descr="Map%20Persian%20War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7893" y="866986"/>
            <a:ext cx="10306757" cy="78028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 thruBlk="1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Marathon Ma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8400"/>
            </a:lvl1pPr>
          </a:lstStyle>
          <a:p>
            <a:r>
              <a:t>Marathon Man </a:t>
            </a:r>
          </a:p>
        </p:txBody>
      </p:sp>
      <p:pic>
        <p:nvPicPr>
          <p:cNvPr id="219" name="MarathonMan.jpg" descr="MarathonMa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5359" y="2817706"/>
            <a:ext cx="5418668" cy="5852161"/>
          </a:xfrm>
          <a:prstGeom prst="rect">
            <a:avLst/>
          </a:prstGeom>
          <a:ln w="12700">
            <a:miter lim="400000"/>
          </a:ln>
        </p:spPr>
      </p:pic>
      <p:sp>
        <p:nvSpPr>
          <p:cNvPr id="220" name="490 BC - Battle of Marathon…"/>
          <p:cNvSpPr txBox="1">
            <a:spLocks noGrp="1"/>
          </p:cNvSpPr>
          <p:nvPr>
            <p:ph type="body" sz="half" idx="1"/>
          </p:nvPr>
        </p:nvSpPr>
        <p:spPr>
          <a:xfrm>
            <a:off x="6943654" y="3018860"/>
            <a:ext cx="5146746" cy="6048940"/>
          </a:xfrm>
          <a:prstGeom prst="rect">
            <a:avLst/>
          </a:prstGeom>
        </p:spPr>
        <p:txBody>
          <a:bodyPr/>
          <a:lstStyle/>
          <a:p>
            <a:r>
              <a:t>490 BC - Battle of Marathon</a:t>
            </a:r>
          </a:p>
          <a:p>
            <a:r>
              <a:t>Pheidippides, a young runner, ran from Marathon to Athens to inform the council of their victory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Image" descr="Image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t="2001" b="2001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econd Phase of Wa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Second Phase of War</a:t>
            </a:r>
          </a:p>
        </p:txBody>
      </p:sp>
      <p:sp>
        <p:nvSpPr>
          <p:cNvPr id="225" name="In 480 BC, Xerxes set out to crush Athens. Some Greek city-states fought on the Persian side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Char char="■"/>
            </a:pPr>
            <a:r>
              <a:t>In 480 BC, Xerxes set out to crush Athens. Some Greek city-states fought on the Persian side. </a:t>
            </a:r>
          </a:p>
          <a:p>
            <a:pPr lvl="1">
              <a:buChar char="■"/>
            </a:pPr>
            <a:r>
              <a:t>Battle of Thermopylae - 7,000 Greeks along with 300 Spartans block Xerxes path to Athens. </a:t>
            </a:r>
          </a:p>
          <a:p>
            <a:pPr>
              <a:buChar char="■"/>
            </a:pPr>
            <a:r>
              <a:t>A traitor helps Xerxes defeat the Greeks and he burns Athens. 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Screen Shot 2016-03-05 at 9.42.16 PM.png" descr="Screen Shot 2016-03-05 at 9.42.16 PM.png"/>
          <p:cNvPicPr>
            <a:picLocks noGrp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604000" y="2857500"/>
            <a:ext cx="5549601" cy="5702300"/>
          </a:xfrm>
          <a:prstGeom prst="rect">
            <a:avLst/>
          </a:prstGeom>
        </p:spPr>
      </p:pic>
      <p:sp>
        <p:nvSpPr>
          <p:cNvPr id="228" name="To the Se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To the Sea</a:t>
            </a:r>
          </a:p>
        </p:txBody>
      </p:sp>
      <p:sp>
        <p:nvSpPr>
          <p:cNvPr id="229" name="Themistocles, an Athenian leader, convinces the army to flee the city and attack Xerxes by sea.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12039" indent="-312039" defTabSz="531622">
              <a:spcBef>
                <a:spcPts val="3400"/>
              </a:spcBef>
              <a:defRPr sz="3094"/>
            </a:pPr>
            <a:r>
              <a:t>Themistocles, an Athenian leader, convinces the army to flee the city and attack Xerxes by sea. </a:t>
            </a:r>
          </a:p>
          <a:p>
            <a:pPr marL="312039" indent="-312039" defTabSz="531622">
              <a:spcBef>
                <a:spcPts val="3400"/>
              </a:spcBef>
              <a:defRPr sz="3094"/>
            </a:pPr>
            <a:r>
              <a:t>Smaller Greek ships defeat the Persians at two battles. </a:t>
            </a:r>
          </a:p>
          <a:p>
            <a:pPr marL="624078" lvl="1" indent="-312039" defTabSz="531622">
              <a:spcBef>
                <a:spcPts val="3400"/>
              </a:spcBef>
              <a:defRPr sz="3094" i="1"/>
            </a:pPr>
            <a:r>
              <a:t>Salamis and Plataea</a:t>
            </a:r>
          </a:p>
          <a:p>
            <a:pPr marL="381381" indent="-381381" defTabSz="531622">
              <a:spcBef>
                <a:spcPts val="3400"/>
              </a:spcBef>
              <a:buChar char="■"/>
              <a:defRPr sz="3185"/>
            </a:pPr>
            <a:r>
              <a:t>Herodotus - </a:t>
            </a:r>
            <a:r>
              <a:rPr i="1"/>
              <a:t>The Histories:</a:t>
            </a:r>
            <a:r>
              <a:t> How does he depict the war?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The Delian Leagu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Delian League</a:t>
            </a:r>
          </a:p>
        </p:txBody>
      </p:sp>
      <p:sp>
        <p:nvSpPr>
          <p:cNvPr id="232" name="Poleis create Delian League to forestall more Persian attack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Char char="■"/>
            </a:pPr>
            <a:r>
              <a:t>Poleis create Delian League to forestall more Persian attacks</a:t>
            </a:r>
          </a:p>
          <a:p>
            <a:pPr>
              <a:buChar char="■"/>
            </a:pPr>
            <a:r>
              <a:t>Led by Athens</a:t>
            </a:r>
          </a:p>
          <a:p>
            <a:pPr lvl="1">
              <a:spcBef>
                <a:spcPts val="0"/>
              </a:spcBef>
              <a:buClr>
                <a:srgbClr val="FF9900"/>
              </a:buClr>
            </a:pPr>
            <a:r>
              <a:t>Massive payments to Athens fuels Periclean expansion</a:t>
            </a:r>
            <a:endParaRPr sz="3600"/>
          </a:p>
          <a:p>
            <a:pPr lvl="1">
              <a:spcBef>
                <a:spcPts val="0"/>
              </a:spcBef>
              <a:buClr>
                <a:srgbClr val="FF9900"/>
              </a:buClr>
            </a:pPr>
            <a:r>
              <a:t>Resented by other poleis … Especially Sparta why? 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Olympics</a:t>
            </a:r>
          </a:p>
        </p:txBody>
      </p:sp>
      <p:sp>
        <p:nvSpPr>
          <p:cNvPr id="170" name="Shape 170"/>
          <p:cNvSpPr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776 BCE - festival to honor the gods. </a:t>
            </a:r>
          </a:p>
          <a:p>
            <a:pPr>
              <a:buBlip>
                <a:blip r:embed="rId2"/>
              </a:buBlip>
            </a:pPr>
            <a:r>
              <a:t>Showed off strength and vitality</a:t>
            </a:r>
          </a:p>
          <a:p>
            <a:pPr lvl="1">
              <a:buBlip>
                <a:blip r:embed="rId2"/>
              </a:buBlip>
            </a:pPr>
            <a:r>
              <a:t>long-distance race, wrestling, the long jump, javelin, and discus throw. </a:t>
            </a:r>
          </a:p>
        </p:txBody>
      </p:sp>
      <p:pic>
        <p:nvPicPr>
          <p:cNvPr id="171" name="P0058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21941" y="3433727"/>
            <a:ext cx="4837917" cy="399128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27675945"/>
      </p:ext>
    </p:extLst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Paratheon.png" descr="Paratheon.pn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15" r="15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 thruBlk="1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Columns.png" descr="Columns.pn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15" r="15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ericl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Pericles</a:t>
            </a:r>
          </a:p>
        </p:txBody>
      </p:sp>
      <p:sp>
        <p:nvSpPr>
          <p:cNvPr id="239" name="Ruled 461-429 BC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Char char="■"/>
            </a:pPr>
            <a:r>
              <a:t>Ruled 461-429 BCE</a:t>
            </a:r>
          </a:p>
          <a:p>
            <a:pPr>
              <a:buChar char="■"/>
            </a:pPr>
            <a:r>
              <a:t>High point of Athenian democracy</a:t>
            </a:r>
          </a:p>
          <a:p>
            <a:pPr>
              <a:buChar char="■"/>
            </a:pPr>
            <a:r>
              <a:t>Aristocratic but popular</a:t>
            </a:r>
          </a:p>
          <a:p>
            <a:pPr>
              <a:buChar char="■"/>
            </a:pPr>
            <a:r>
              <a:t>Massive public works</a:t>
            </a:r>
          </a:p>
          <a:p>
            <a:pPr>
              <a:buChar char="■"/>
            </a:pPr>
            <a:r>
              <a:t>Encouraged cultural development</a:t>
            </a: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Age of Pericl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Age of Pericles </a:t>
            </a:r>
          </a:p>
        </p:txBody>
      </p:sp>
      <p:sp>
        <p:nvSpPr>
          <p:cNvPr id="242" name="The Age of Pericles is the considered the Golden Age of Democracy.…"/>
          <p:cNvSpPr txBox="1">
            <a:spLocks noGrp="1"/>
          </p:cNvSpPr>
          <p:nvPr>
            <p:ph type="body" sz="half" idx="1"/>
          </p:nvPr>
        </p:nvSpPr>
        <p:spPr>
          <a:xfrm>
            <a:off x="6983306" y="2705100"/>
            <a:ext cx="5118101" cy="60198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18897" indent="-318897" defTabSz="543305">
              <a:spcBef>
                <a:spcPts val="3500"/>
              </a:spcBef>
              <a:defRPr sz="3162"/>
            </a:pPr>
            <a:r>
              <a:t>The Age of Pericles is the considered the Golden Age of Democracy. </a:t>
            </a:r>
          </a:p>
          <a:p>
            <a:pPr marL="318897" indent="-318897" defTabSz="543305">
              <a:spcBef>
                <a:spcPts val="3500"/>
              </a:spcBef>
              <a:defRPr sz="3162"/>
            </a:pPr>
            <a:r>
              <a:t>Three Major Goals: </a:t>
            </a:r>
          </a:p>
          <a:p>
            <a:pPr marL="637794" lvl="1" indent="-318897" defTabSz="543305">
              <a:spcBef>
                <a:spcPts val="3500"/>
              </a:spcBef>
              <a:defRPr sz="3162"/>
            </a:pPr>
            <a:r>
              <a:t>strengthen Athenian democracy </a:t>
            </a:r>
          </a:p>
          <a:p>
            <a:pPr marL="637794" lvl="1" indent="-318897" defTabSz="543305">
              <a:spcBef>
                <a:spcPts val="3500"/>
              </a:spcBef>
              <a:defRPr sz="3162"/>
            </a:pPr>
            <a:r>
              <a:t>hold and strengthen the empire </a:t>
            </a:r>
          </a:p>
          <a:p>
            <a:pPr marL="637794" lvl="1" indent="-318897" defTabSz="543305">
              <a:spcBef>
                <a:spcPts val="3500"/>
              </a:spcBef>
              <a:defRPr sz="3162"/>
            </a:pPr>
            <a:r>
              <a:t>glorify Athens </a:t>
            </a:r>
          </a:p>
        </p:txBody>
      </p:sp>
      <p:pic>
        <p:nvPicPr>
          <p:cNvPr id="24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36533" y="2400408"/>
            <a:ext cx="4831950" cy="72479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 thruBlk="1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reek Dram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Greek Drama</a:t>
            </a:r>
          </a:p>
        </p:txBody>
      </p:sp>
      <p:sp>
        <p:nvSpPr>
          <p:cNvPr id="246" name="Evolution from public presentations of cultic ritual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buChar char="■"/>
            </a:pPr>
            <a:r>
              <a:t>Evolution from public presentations of cultic rituals</a:t>
            </a:r>
          </a:p>
          <a:p>
            <a:pPr>
              <a:buChar char="■"/>
            </a:pPr>
            <a:r>
              <a:t>Religious ceremonies that showcased civic pride and a tribute to the gods. </a:t>
            </a:r>
          </a:p>
          <a:p>
            <a:pPr>
              <a:buChar char="■"/>
            </a:pPr>
            <a:r>
              <a:t>Major playwrights (5</a:t>
            </a:r>
            <a:r>
              <a:rPr baseline="30500"/>
              <a:t>th</a:t>
            </a:r>
            <a:r>
              <a:t> c. BC)</a:t>
            </a:r>
          </a:p>
          <a:p>
            <a:pPr lvl="1">
              <a:spcBef>
                <a:spcPts val="0"/>
              </a:spcBef>
              <a:buClr>
                <a:srgbClr val="FF9900"/>
              </a:buClr>
            </a:pPr>
            <a:r>
              <a:t>Aeschylus - </a:t>
            </a:r>
            <a:r>
              <a:rPr i="1"/>
              <a:t>Oresteia</a:t>
            </a:r>
            <a:r>
              <a:t> </a:t>
            </a:r>
            <a:endParaRPr sz="3600"/>
          </a:p>
          <a:p>
            <a:pPr lvl="1">
              <a:spcBef>
                <a:spcPts val="0"/>
              </a:spcBef>
              <a:buClr>
                <a:srgbClr val="FF9900"/>
              </a:buClr>
            </a:pPr>
            <a:r>
              <a:t>Sophocles - </a:t>
            </a:r>
            <a:r>
              <a:rPr i="1"/>
              <a:t>Oedipus Trilogy*</a:t>
            </a:r>
            <a:endParaRPr sz="3600"/>
          </a:p>
          <a:p>
            <a:pPr lvl="1">
              <a:spcBef>
                <a:spcPts val="0"/>
              </a:spcBef>
              <a:buClr>
                <a:srgbClr val="FF9900"/>
              </a:buClr>
            </a:pPr>
            <a:r>
              <a:t>Euripides - </a:t>
            </a:r>
            <a:r>
              <a:rPr i="1"/>
              <a:t>Medea </a:t>
            </a:r>
            <a:endParaRPr sz="3600"/>
          </a:p>
          <a:p>
            <a:pPr>
              <a:buChar char="■"/>
            </a:pPr>
            <a:r>
              <a:t>Comedy: Aristophanes - </a:t>
            </a:r>
            <a:r>
              <a:rPr i="1"/>
              <a:t>Lysistrata </a:t>
            </a: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Oedipus Rex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9000"/>
            </a:lvl1pPr>
          </a:lstStyle>
          <a:p>
            <a:r>
              <a:t>Oedipus Rex</a:t>
            </a:r>
          </a:p>
        </p:txBody>
      </p:sp>
      <p:pic>
        <p:nvPicPr>
          <p:cNvPr id="249" name="oedipus.jpg" descr="oedipu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94729" y="3432949"/>
            <a:ext cx="6437959" cy="44174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 thruBlk="1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The Story of Oedipu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8400"/>
            </a:lvl1pPr>
          </a:lstStyle>
          <a:p>
            <a:r>
              <a:t>The Story of Oedipus </a:t>
            </a:r>
          </a:p>
        </p:txBody>
      </p:sp>
      <p:sp>
        <p:nvSpPr>
          <p:cNvPr id="252" name="Son of Laius and Jocasta the King and Queen of Thebes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83564" indent="-542924">
              <a:buClr>
                <a:srgbClr val="FFFFFF"/>
              </a:buClr>
              <a:buFont typeface="Times"/>
              <a:defRPr sz="4300"/>
            </a:pPr>
            <a:r>
              <a:t>Son of Laius and Jocasta the King and Queen of Thebes. </a:t>
            </a:r>
          </a:p>
          <a:p>
            <a:pPr marL="583564" indent="-542924">
              <a:buClr>
                <a:srgbClr val="FFFFFF"/>
              </a:buClr>
              <a:buFont typeface="Times"/>
              <a:defRPr sz="4300"/>
            </a:pPr>
            <a:r>
              <a:t>FATE - Kill your father and marry your mother! </a:t>
            </a:r>
          </a:p>
          <a:p>
            <a:pPr marL="583564" indent="-542924">
              <a:buClr>
                <a:srgbClr val="FFFFFF"/>
              </a:buClr>
              <a:buFont typeface="Times"/>
              <a:defRPr sz="4300"/>
            </a:pPr>
            <a:r>
              <a:t>Oedipus =  Swollen Foot</a:t>
            </a:r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oedipus.jpg" descr="oedipus.jp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12248" y="866986"/>
            <a:ext cx="7780304" cy="78028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64919-004-5F13D85D.gif" descr="64919-004-5F13D85D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08446" y="860883"/>
            <a:ext cx="14784020" cy="80318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The Tragic Less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7600"/>
            </a:lvl1pPr>
          </a:lstStyle>
          <a:p>
            <a:r>
              <a:t>The Tragic Lesson </a:t>
            </a:r>
          </a:p>
        </p:txBody>
      </p:sp>
      <p:sp>
        <p:nvSpPr>
          <p:cNvPr id="259" name="“Let every man in mankind’s frailty consider his last day; and let none presume on his good fortune until he find life, at this death a memory without pain.”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45479" indent="-487680">
              <a:buClr>
                <a:srgbClr val="FFFFFF"/>
              </a:buClr>
              <a:buSzTx/>
              <a:buFont typeface="Times"/>
              <a:buNone/>
              <a:defRPr sz="5000" b="1"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endParaRPr/>
          </a:p>
          <a:p>
            <a:pPr marL="545479" indent="-487680" algn="just">
              <a:buClr>
                <a:srgbClr val="FFFFFF"/>
              </a:buClr>
              <a:buSzTx/>
              <a:buFont typeface="Times"/>
              <a:buNone/>
              <a:defRPr sz="5000" b="1"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rPr b="0"/>
              <a:t>“Let every man in mankind’s frailty consider his last day; and let none presume on his good fortune until he find life, at this death a memory without pain.” 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Character of Civilization</a:t>
            </a:r>
          </a:p>
        </p:txBody>
      </p:sp>
      <p:sp>
        <p:nvSpPr>
          <p:cNvPr id="174" name="Shape 17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Around 750 BCE the character of Greek or Hellenic Civilization emerged. </a:t>
            </a:r>
          </a:p>
          <a:p>
            <a:pPr>
              <a:buBlip>
                <a:blip r:embed="rId2"/>
              </a:buBlip>
            </a:pPr>
            <a:r>
              <a:t>Most notable developments were in the political realm. </a:t>
            </a:r>
          </a:p>
          <a:p>
            <a:pPr lvl="1">
              <a:buBlip>
                <a:blip r:embed="rId2"/>
              </a:buBlip>
            </a:pPr>
            <a:r>
              <a:t>Spartan vs. Athenian government </a:t>
            </a:r>
          </a:p>
        </p:txBody>
      </p:sp>
    </p:spTree>
    <p:extLst>
      <p:ext uri="{BB962C8B-B14F-4D97-AF65-F5344CB8AC3E}">
        <p14:creationId xmlns:p14="http://schemas.microsoft.com/office/powerpoint/2010/main" val="1735979217"/>
      </p:ext>
    </p:extLst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The Peloponnesian Wa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Peloponnesian War</a:t>
            </a:r>
          </a:p>
        </p:txBody>
      </p:sp>
      <p:sp>
        <p:nvSpPr>
          <p:cNvPr id="262" name="Civil war in Greece, 431-404 BC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98145" indent="-398145" defTabSz="554990">
              <a:spcBef>
                <a:spcPts val="3600"/>
              </a:spcBef>
              <a:buChar char="■"/>
              <a:defRPr sz="3800"/>
            </a:pPr>
            <a:r>
              <a:t>Civil war in Greece, 431-404 BCE</a:t>
            </a:r>
          </a:p>
          <a:p>
            <a:pPr marL="398145" indent="-398145" defTabSz="554990">
              <a:spcBef>
                <a:spcPts val="3600"/>
              </a:spcBef>
              <a:buChar char="■"/>
              <a:defRPr sz="3800"/>
            </a:pPr>
            <a:r>
              <a:t>Poleis allied with either Athens or Sparta</a:t>
            </a:r>
          </a:p>
          <a:p>
            <a:pPr marL="398145" indent="-398145" defTabSz="554990">
              <a:spcBef>
                <a:spcPts val="3600"/>
              </a:spcBef>
              <a:buChar char="■"/>
              <a:defRPr sz="3800"/>
            </a:pPr>
            <a:r>
              <a:t>Athens forced to surrender to the might of Sparta</a:t>
            </a:r>
          </a:p>
          <a:p>
            <a:pPr marL="398145" indent="-398145" defTabSz="554990">
              <a:spcBef>
                <a:spcPts val="3600"/>
              </a:spcBef>
              <a:buChar char="■"/>
              <a:defRPr sz="3800"/>
            </a:pPr>
            <a:r>
              <a:t>But conflict continued between Sparta and other poleis</a:t>
            </a:r>
          </a:p>
          <a:p>
            <a:pPr marL="398145" indent="-398145" defTabSz="554990">
              <a:spcBef>
                <a:spcPts val="3600"/>
              </a:spcBef>
              <a:buChar char="■"/>
              <a:defRPr sz="3800"/>
            </a:pPr>
            <a:r>
              <a:t>Thucydides - </a:t>
            </a:r>
            <a:r>
              <a:rPr i="1"/>
              <a:t>History of the Peloponnesian War. </a:t>
            </a:r>
          </a:p>
          <a:p>
            <a:pPr marL="796290" lvl="1" indent="-398145" defTabSz="554990">
              <a:spcBef>
                <a:spcPts val="3600"/>
              </a:spcBef>
              <a:buChar char="■"/>
              <a:defRPr sz="3800"/>
            </a:pPr>
            <a:r>
              <a:rPr i="1"/>
              <a:t>Pericles’ Funeral Oration - </a:t>
            </a:r>
            <a:r>
              <a:t>What did he address in this excerpt? </a:t>
            </a:r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65" name="Map%20Peloponnesian%20War.jpg" descr="Map%20Peloponnesian%20Wa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5359" y="939235"/>
            <a:ext cx="11054082" cy="76583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 thruBlk="1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Plague and Wa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Plague and War</a:t>
            </a:r>
          </a:p>
        </p:txBody>
      </p:sp>
      <p:sp>
        <p:nvSpPr>
          <p:cNvPr id="268" name="Athens had a superior navy, but no match for the Spartan army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t>Athens had a superior navy, but no match for the Spartan army. </a:t>
            </a:r>
          </a:p>
          <a:p>
            <a:r>
              <a:t>In 430 BC, a plague swept through Greece killing thousands, including Pericles. </a:t>
            </a:r>
          </a:p>
          <a:p>
            <a:r>
              <a:t>The Truce between 421 - 415 BC. Athens regrouped and aimed to destroy Sicily. </a:t>
            </a:r>
          </a:p>
          <a:p>
            <a:r>
              <a:t>Athens lost the battle and hung on to 414 before losing the entire war, empire, and power. </a:t>
            </a:r>
          </a:p>
        </p:txBody>
      </p:sp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The Greek Languag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Greek Language</a:t>
            </a:r>
          </a:p>
        </p:txBody>
      </p:sp>
      <p:sp>
        <p:nvSpPr>
          <p:cNvPr id="271" name="Borrowed Phoenician alphabet. The Greek language which included a “middle voice” allowed for communication of abstract idea, such as philosophy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Char char="■"/>
            </a:pPr>
            <a:r>
              <a:t>Borrowed Phoenician alphabet. The Greek language which included a “middle voice” allowed for communication of abstract idea, such as philosophy. </a:t>
            </a:r>
          </a:p>
          <a:p>
            <a:pPr>
              <a:buChar char="■"/>
            </a:pPr>
            <a:r>
              <a:t>Athenians during the war lost confidence in the democratic government as well as the uncertainty of life. </a:t>
            </a:r>
          </a:p>
          <a:p>
            <a:pPr lvl="1">
              <a:buChar char="■"/>
            </a:pPr>
            <a:r>
              <a:t>Universal Truths, Law, and Logic </a:t>
            </a:r>
          </a:p>
        </p:txBody>
      </p:sp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ocrates (470-399 BC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Socrates (470-399 BC)</a:t>
            </a:r>
          </a:p>
        </p:txBody>
      </p:sp>
      <p:sp>
        <p:nvSpPr>
          <p:cNvPr id="274" name="The Socratic Method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Char char="■"/>
            </a:pPr>
            <a:r>
              <a:t>The Socratic Method</a:t>
            </a:r>
          </a:p>
          <a:p>
            <a:pPr>
              <a:buChar char="■"/>
            </a:pPr>
            <a:r>
              <a:t>Student: Plato</a:t>
            </a:r>
          </a:p>
          <a:p>
            <a:pPr>
              <a:buChar char="■"/>
            </a:pPr>
            <a:r>
              <a:t>Public gadfly, condemned on charges of immorality</a:t>
            </a:r>
          </a:p>
          <a:p>
            <a:pPr>
              <a:buChar char="■"/>
            </a:pPr>
            <a:r>
              <a:t>The Socratic Method - Posing Questions</a:t>
            </a:r>
          </a:p>
          <a:p>
            <a:pPr lvl="1">
              <a:buChar char="■"/>
            </a:pPr>
            <a:r>
              <a:t>“The unexamined life is not worth living” </a:t>
            </a:r>
          </a:p>
          <a:p>
            <a:pPr>
              <a:buChar char="■"/>
            </a:pPr>
            <a:r>
              <a:t>The </a:t>
            </a:r>
            <a:r>
              <a:rPr i="1"/>
              <a:t>Death of Socrates</a:t>
            </a:r>
            <a:r>
              <a:t> - Forced to drink hemlock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 thruBlk="1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Socrates.png" descr="Socrat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523"/>
            <a:ext cx="13004801" cy="97505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 thruBlk="1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Plato (430-347 BC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Plato (430-347 BC)</a:t>
            </a:r>
          </a:p>
        </p:txBody>
      </p:sp>
      <p:sp>
        <p:nvSpPr>
          <p:cNvPr id="279" name="Systematized Socratic thought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Char char="■"/>
            </a:pPr>
            <a:r>
              <a:t>Systematized Socratic thought</a:t>
            </a:r>
          </a:p>
          <a:p>
            <a:pPr>
              <a:buChar char="■"/>
              <a:defRPr sz="3700">
                <a:latin typeface="Arial"/>
                <a:ea typeface="Arial"/>
                <a:cs typeface="Arial"/>
                <a:sym typeface="Arial"/>
              </a:defRPr>
            </a:pPr>
            <a:r>
              <a:t>The Republic</a:t>
            </a:r>
          </a:p>
          <a:p>
            <a:pPr lvl="1">
              <a:spcBef>
                <a:spcPts val="0"/>
              </a:spcBef>
              <a:buClr>
                <a:srgbClr val="FF9900"/>
              </a:buClr>
            </a:pPr>
            <a:r>
              <a:t>Parable of the Cave</a:t>
            </a:r>
            <a:endParaRPr sz="3600"/>
          </a:p>
          <a:p>
            <a:pPr lvl="1">
              <a:spcBef>
                <a:spcPts val="0"/>
              </a:spcBef>
              <a:buClr>
                <a:srgbClr val="FF9900"/>
              </a:buClr>
            </a:pPr>
            <a:r>
              <a:t>Theory of Forms/Ideas</a:t>
            </a:r>
          </a:p>
          <a:p>
            <a:pPr lvl="1">
              <a:spcBef>
                <a:spcPts val="0"/>
              </a:spcBef>
              <a:buClr>
                <a:srgbClr val="FF9900"/>
              </a:buClr>
            </a:pPr>
            <a:r>
              <a:t>Ring of Gyges - Morality </a:t>
            </a:r>
          </a:p>
        </p:txBody>
      </p:sp>
      <p:pic>
        <p:nvPicPr>
          <p:cNvPr id="28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86044" y="3956402"/>
            <a:ext cx="2692401" cy="3022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elf-Intere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Self-Interest</a:t>
            </a:r>
          </a:p>
        </p:txBody>
      </p:sp>
      <p:sp>
        <p:nvSpPr>
          <p:cNvPr id="283" name="Is acting out of self-interest always a bad thing?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21268" indent="-421268"/>
            <a:r>
              <a:t>Is acting out of self-interest always a bad thing?</a:t>
            </a:r>
          </a:p>
          <a:p>
            <a:pPr marL="800100" lvl="1" indent="-381000">
              <a:defRPr sz="3000"/>
            </a:pPr>
            <a:r>
              <a:t>Are we doing good out of virtue or to get noticed?</a:t>
            </a:r>
          </a:p>
          <a:p>
            <a:pPr marL="800100" lvl="1" indent="-381000">
              <a:defRPr sz="3000"/>
            </a:pPr>
            <a:r>
              <a:t>The Ring of Gyges - “To know the good is to do the good”</a:t>
            </a:r>
          </a:p>
        </p:txBody>
      </p:sp>
      <p:pic>
        <p:nvPicPr>
          <p:cNvPr id="284" name="ring1.jpg" descr="ring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93541" y="7367106"/>
            <a:ext cx="2092029" cy="20920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 thruBlk="1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The Philosopher K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Philosopher King</a:t>
            </a:r>
          </a:p>
        </p:txBody>
      </p:sp>
      <p:sp>
        <p:nvSpPr>
          <p:cNvPr id="287" name="Philosopher Kings = men guided by reason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Philosopher Kings = men guided by reason </a:t>
            </a:r>
          </a:p>
          <a:p>
            <a:r>
              <a:t>According to Plato, these men would balance out the democracy in society, and prevent any vicious self-interested individual from taking over. </a:t>
            </a:r>
          </a:p>
        </p:txBody>
      </p:sp>
      <p:pic>
        <p:nvPicPr>
          <p:cNvPr id="288" name="plato-head-shot-3502c4-840x550.jpg" descr="plato-head-shot-3502c4-840x55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84758" y="3467875"/>
            <a:ext cx="5696283" cy="37297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vernment &amp; Self-Intere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Government &amp; Self-Interest</a:t>
            </a:r>
          </a:p>
        </p:txBody>
      </p:sp>
      <p:sp>
        <p:nvSpPr>
          <p:cNvPr id="291" name="Plato’s concept of the Philosopher King helps explain the birth and development of Western Civilization.…"/>
          <p:cNvSpPr txBox="1">
            <a:spLocks noGrp="1"/>
          </p:cNvSpPr>
          <p:nvPr>
            <p:ph type="body" sz="half" idx="1"/>
          </p:nvPr>
        </p:nvSpPr>
        <p:spPr>
          <a:xfrm>
            <a:off x="6622062" y="3012157"/>
            <a:ext cx="5118101" cy="6019801"/>
          </a:xfrm>
          <a:prstGeom prst="rect">
            <a:avLst/>
          </a:prstGeom>
        </p:spPr>
        <p:txBody>
          <a:bodyPr/>
          <a:lstStyle/>
          <a:p>
            <a:pPr marL="312039" indent="-312039" defTabSz="531622">
              <a:spcBef>
                <a:spcPts val="3400"/>
              </a:spcBef>
              <a:defRPr sz="3094"/>
            </a:pPr>
            <a:r>
              <a:t>Plato’s concept of the Philosopher King helps explain the birth and development of Western Civilization. </a:t>
            </a:r>
          </a:p>
          <a:p>
            <a:pPr marL="312039" indent="-312039" defTabSz="531622">
              <a:spcBef>
                <a:spcPts val="3400"/>
              </a:spcBef>
              <a:defRPr sz="3094"/>
            </a:pPr>
            <a:r>
              <a:t>What is the “right” form of government? morally guided?</a:t>
            </a:r>
          </a:p>
          <a:p>
            <a:pPr marL="0" indent="0" defTabSz="531622">
              <a:spcBef>
                <a:spcPts val="3400"/>
              </a:spcBef>
              <a:buSzTx/>
              <a:buNone/>
              <a:defRPr sz="2184"/>
            </a:pPr>
            <a:r>
              <a:t> </a:t>
            </a:r>
            <a:r>
              <a:rPr sz="2548"/>
              <a:t>“Government is best which governs the least” </a:t>
            </a:r>
          </a:p>
          <a:p>
            <a:pPr marL="0" lvl="3" indent="624078" defTabSz="531622">
              <a:spcBef>
                <a:spcPts val="3400"/>
              </a:spcBef>
              <a:buSzTx/>
              <a:buNone/>
              <a:defRPr sz="3094"/>
            </a:pPr>
            <a:r>
              <a:t>    </a:t>
            </a:r>
          </a:p>
        </p:txBody>
      </p:sp>
      <p:pic>
        <p:nvPicPr>
          <p:cNvPr id="292" name="Parthenon_sm.jpg" descr="Parthenon_sm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3841" y="3385326"/>
            <a:ext cx="5595733" cy="40936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Polis</a:t>
            </a:r>
          </a:p>
        </p:txBody>
      </p:sp>
      <p:sp>
        <p:nvSpPr>
          <p:cNvPr id="177" name="Shape 17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City-state</a:t>
            </a:r>
          </a:p>
          <a:p>
            <a:pPr>
              <a:buBlip>
                <a:blip r:embed="rId2"/>
              </a:buBlip>
            </a:pPr>
            <a:r>
              <a:t>Urban center, dominating surrounding rural areas</a:t>
            </a:r>
          </a:p>
          <a:p>
            <a:pPr>
              <a:buBlip>
                <a:blip r:embed="rId2"/>
              </a:buBlip>
            </a:pPr>
            <a:r>
              <a:t>Highly independent character</a:t>
            </a:r>
          </a:p>
          <a:p>
            <a:pPr lvl="1">
              <a:spcBef>
                <a:spcPts val="0"/>
              </a:spcBef>
              <a:buClr>
                <a:srgbClr val="FF9900"/>
              </a:buClr>
              <a:buBlip>
                <a:blip r:embed="rId2"/>
              </a:buBlip>
            </a:pPr>
            <a:r>
              <a:t>Monarchies</a:t>
            </a:r>
          </a:p>
          <a:p>
            <a:pPr lvl="1">
              <a:spcBef>
                <a:spcPts val="0"/>
              </a:spcBef>
              <a:buClr>
                <a:srgbClr val="FF9900"/>
              </a:buClr>
              <a:buBlip>
                <a:blip r:embed="rId2"/>
              </a:buBlip>
            </a:pPr>
            <a:r>
              <a:t>“Tyrannies”, not necessarily oppressive</a:t>
            </a:r>
          </a:p>
          <a:p>
            <a:pPr lvl="1">
              <a:spcBef>
                <a:spcPts val="0"/>
              </a:spcBef>
              <a:buClr>
                <a:srgbClr val="FF9900"/>
              </a:buClr>
              <a:buBlip>
                <a:blip r:embed="rId2"/>
              </a:buBlip>
            </a:pPr>
            <a:r>
              <a:t>Early Democracies</a:t>
            </a:r>
          </a:p>
        </p:txBody>
      </p:sp>
    </p:spTree>
    <p:extLst>
      <p:ext uri="{BB962C8B-B14F-4D97-AF65-F5344CB8AC3E}">
        <p14:creationId xmlns:p14="http://schemas.microsoft.com/office/powerpoint/2010/main" val="1967206423"/>
      </p:ext>
    </p:extLst>
  </p:cSld>
  <p:clrMapOvr>
    <a:masterClrMapping/>
  </p:clrMapOvr>
  <p:transition spd="slow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Aristotle (389-322 BC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Aristotle (389-322 BC)</a:t>
            </a:r>
          </a:p>
        </p:txBody>
      </p:sp>
      <p:sp>
        <p:nvSpPr>
          <p:cNvPr id="295" name="Student of Plato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72998" indent="-372998" defTabSz="519937">
              <a:spcBef>
                <a:spcPts val="3300"/>
              </a:spcBef>
              <a:buChar char="■"/>
              <a:defRPr sz="3559"/>
            </a:pPr>
            <a:r>
              <a:t>Student of Plato</a:t>
            </a:r>
          </a:p>
          <a:p>
            <a:pPr marL="372998" indent="-372998" defTabSz="519937">
              <a:spcBef>
                <a:spcPts val="3300"/>
              </a:spcBef>
              <a:buChar char="■"/>
              <a:defRPr sz="3559"/>
            </a:pPr>
            <a:r>
              <a:t>Broke with Theory of Forms/Ideas</a:t>
            </a:r>
          </a:p>
          <a:p>
            <a:pPr marL="372998" indent="-372998" defTabSz="519937">
              <a:spcBef>
                <a:spcPts val="3300"/>
              </a:spcBef>
              <a:buChar char="■"/>
              <a:defRPr sz="3559"/>
            </a:pPr>
            <a:r>
              <a:t>Emphasis on empirical findings, reason</a:t>
            </a:r>
          </a:p>
          <a:p>
            <a:pPr marL="372998" indent="-372998" defTabSz="519937">
              <a:spcBef>
                <a:spcPts val="3300"/>
              </a:spcBef>
              <a:buChar char="■"/>
              <a:defRPr sz="3559"/>
            </a:pPr>
            <a:r>
              <a:t>Massive impact on western thought</a:t>
            </a:r>
          </a:p>
          <a:p>
            <a:pPr marL="372998" indent="-372998" defTabSz="519937">
              <a:spcBef>
                <a:spcPts val="3300"/>
              </a:spcBef>
              <a:buChar char="■"/>
              <a:defRPr sz="3559"/>
            </a:pPr>
            <a:r>
              <a:t>Metaphysics - Logic -&gt; teleological </a:t>
            </a:r>
          </a:p>
          <a:p>
            <a:pPr marL="372998" indent="-372998" defTabSz="519937">
              <a:spcBef>
                <a:spcPts val="3300"/>
              </a:spcBef>
              <a:buChar char="■"/>
              <a:defRPr sz="3559"/>
            </a:pPr>
            <a:r>
              <a:t>Nicomachean Ethics - Self Realization </a:t>
            </a:r>
          </a:p>
          <a:p>
            <a:pPr marL="1118997" lvl="2" indent="-372998" defTabSz="519937">
              <a:spcBef>
                <a:spcPts val="3300"/>
              </a:spcBef>
              <a:defRPr sz="3559"/>
            </a:pPr>
            <a:r>
              <a:t>golden mean </a:t>
            </a:r>
          </a:p>
        </p:txBody>
      </p:sp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Aristotle_Bust_White_Background_Transparent.png" descr="Aristotle_Bust_White_Background_Transparent.png"/>
          <p:cNvPicPr>
            <a:picLocks noGrp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604000" y="2857500"/>
            <a:ext cx="5549601" cy="5702300"/>
          </a:xfrm>
          <a:prstGeom prst="rect">
            <a:avLst/>
          </a:prstGeom>
        </p:spPr>
      </p:pic>
      <p:sp>
        <p:nvSpPr>
          <p:cNvPr id="298" name="Aristotle’s View on Happines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Aristotle’s View on Happiness</a:t>
            </a:r>
          </a:p>
        </p:txBody>
      </p:sp>
      <p:sp>
        <p:nvSpPr>
          <p:cNvPr id="299" name="There will always be limitations to happiness.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There will always be limitations to happiness.</a:t>
            </a:r>
          </a:p>
          <a:p>
            <a:r>
              <a:t>Many people live in unimaginable conditions that are anything but happy.</a:t>
            </a:r>
          </a:p>
          <a:p>
            <a:r>
              <a:t>Social and Cultural Reform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 thruBlk="1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The Government’s Ro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Government’s Role</a:t>
            </a:r>
          </a:p>
        </p:txBody>
      </p:sp>
      <p:sp>
        <p:nvSpPr>
          <p:cNvPr id="302" name="If morality is crucial to the concept of good government, then so too is the idea of happiness.…"/>
          <p:cNvSpPr txBox="1">
            <a:spLocks noGrp="1"/>
          </p:cNvSpPr>
          <p:nvPr>
            <p:ph type="body" sz="half" idx="1"/>
          </p:nvPr>
        </p:nvSpPr>
        <p:spPr>
          <a:xfrm>
            <a:off x="7055555" y="2921846"/>
            <a:ext cx="5118101" cy="6019801"/>
          </a:xfrm>
          <a:prstGeom prst="rect">
            <a:avLst/>
          </a:prstGeom>
        </p:spPr>
        <p:txBody>
          <a:bodyPr/>
          <a:lstStyle/>
          <a:p>
            <a:pPr marL="431681" indent="-431681" defTabSz="508254">
              <a:spcBef>
                <a:spcPts val="3600"/>
              </a:spcBef>
              <a:defRPr sz="3480">
                <a:solidFill>
                  <a:srgbClr val="533827"/>
                </a:solidFill>
              </a:defRPr>
            </a:pPr>
            <a:r>
              <a:t>If morality is crucial to the concept of good government, then so too is the idea of happiness. </a:t>
            </a:r>
          </a:p>
          <a:p>
            <a:pPr marL="431681" indent="-431681" defTabSz="508254">
              <a:spcBef>
                <a:spcPts val="3600"/>
              </a:spcBef>
              <a:defRPr sz="3480">
                <a:solidFill>
                  <a:srgbClr val="533827"/>
                </a:solidFill>
              </a:defRPr>
            </a:pPr>
            <a:r>
              <a:t>The basic function of government is to provide happiness for each citizen</a:t>
            </a:r>
          </a:p>
          <a:p>
            <a:pPr marL="431681" indent="-431681" defTabSz="508254">
              <a:spcBef>
                <a:spcPts val="3600"/>
              </a:spcBef>
              <a:defRPr sz="3480">
                <a:solidFill>
                  <a:srgbClr val="533827"/>
                </a:solidFill>
              </a:defRPr>
            </a:pPr>
            <a:r>
              <a:t>American Revolution began with this concept.</a:t>
            </a:r>
          </a:p>
        </p:txBody>
      </p:sp>
      <p:pic>
        <p:nvPicPr>
          <p:cNvPr id="303" name="trumbull-large1.jpg" descr="trumbull-large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7865" y="3732607"/>
            <a:ext cx="6188070" cy="39647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reek Achievemen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Greek Achievement </a:t>
            </a:r>
          </a:p>
        </p:txBody>
      </p:sp>
      <p:sp>
        <p:nvSpPr>
          <p:cNvPr id="306" name="Undesirable and Unique features of Greek Lif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Undesirable and Unique features of Greek Life</a:t>
            </a:r>
          </a:p>
          <a:p>
            <a:pPr lvl="1"/>
            <a:r>
              <a:t>Democracy - Role of Freedom </a:t>
            </a:r>
          </a:p>
          <a:p>
            <a:pPr lvl="1"/>
            <a:r>
              <a:t>Value of Life - Philosophy </a:t>
            </a:r>
          </a:p>
          <a:p>
            <a:pPr lvl="1"/>
            <a:r>
              <a:t>The Art of the Humanities </a:t>
            </a:r>
          </a:p>
        </p:txBody>
      </p:sp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Next Week</a:t>
            </a:r>
          </a:p>
        </p:txBody>
      </p:sp>
      <p:sp>
        <p:nvSpPr>
          <p:cNvPr id="269" name="Shape 26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How did Alexander embody the best of the Greek concept of civilization? Consider all the empires we have discussed that mentioned Alexander. </a:t>
            </a:r>
          </a:p>
        </p:txBody>
      </p:sp>
    </p:spTree>
    <p:extLst>
      <p:ext uri="{BB962C8B-B14F-4D97-AF65-F5344CB8AC3E}">
        <p14:creationId xmlns:p14="http://schemas.microsoft.com/office/powerpoint/2010/main" val="938867337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Screen Shot 2015-10-25 at 9.23.40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32629" y="-1"/>
            <a:ext cx="10089931" cy="97536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3770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 thruBlk="1"/>
      </p:transition>
    </mc:Choice>
    <mc:Fallback xmlns="">
      <p:transition spd="fast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ancient-greece-vocabulary-4-63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92902" y="-225002"/>
            <a:ext cx="13590604" cy="1020360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38361062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Spart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37228" y="466125"/>
            <a:ext cx="9845258" cy="882135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09334499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Picture Placeholder 184"/>
          <p:cNvPicPr>
            <a:picLocks noGrp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7264400" y="2546349"/>
            <a:ext cx="4953001" cy="6426202"/>
          </a:xfrm>
          <a:prstGeom prst="rect">
            <a:avLst/>
          </a:prstGeom>
        </p:spPr>
      </p:pic>
      <p:sp>
        <p:nvSpPr>
          <p:cNvPr id="186" name="Shape 18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Sparta</a:t>
            </a:r>
          </a:p>
        </p:txBody>
      </p:sp>
      <p:sp>
        <p:nvSpPr>
          <p:cNvPr id="187" name="Shape 187"/>
          <p:cNvSpPr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3"/>
              </a:buBlip>
            </a:pPr>
            <a:r>
              <a:t>Cut off from the rest of Greece. Protected by the Gulf of Corinth </a:t>
            </a:r>
          </a:p>
          <a:p>
            <a:pPr>
              <a:buBlip>
                <a:blip r:embed="rId3"/>
              </a:buBlip>
            </a:pPr>
            <a:r>
              <a:t>In 725 BCE - Sparta conquered the region of Messenia. </a:t>
            </a:r>
          </a:p>
          <a:p>
            <a:pPr>
              <a:buBlip>
                <a:blip r:embed="rId3"/>
              </a:buBlip>
            </a:pPr>
            <a:r>
              <a:t>Enslaved the peoples </a:t>
            </a:r>
          </a:p>
        </p:txBody>
      </p:sp>
    </p:spTree>
    <p:extLst>
      <p:ext uri="{BB962C8B-B14F-4D97-AF65-F5344CB8AC3E}">
        <p14:creationId xmlns:p14="http://schemas.microsoft.com/office/powerpoint/2010/main" val="2363955299"/>
      </p:ext>
    </p:extLst>
  </p:cSld>
  <p:clrMapOvr>
    <a:masterClrMapping/>
  </p:clrMapOvr>
  <p:transition spd="slow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PhotoPortfolio">
  <a:themeElements>
    <a:clrScheme name="PhotoPortfolio">
      <a:dk1>
        <a:srgbClr val="72675A"/>
      </a:dk1>
      <a:lt1>
        <a:srgbClr val="184472"/>
      </a:lt1>
      <a:dk2>
        <a:srgbClr val="626262"/>
      </a:dk2>
      <a:lt2>
        <a:srgbClr val="C1C1C1"/>
      </a:lt2>
      <a:accent1>
        <a:srgbClr val="95ABBF"/>
      </a:accent1>
      <a:accent2>
        <a:srgbClr val="8FAC7A"/>
      </a:accent2>
      <a:accent3>
        <a:srgbClr val="C6C190"/>
      </a:accent3>
      <a:accent4>
        <a:srgbClr val="C2B18B"/>
      </a:accent4>
      <a:accent5>
        <a:srgbClr val="D9A774"/>
      </a:accent5>
      <a:accent6>
        <a:srgbClr val="B78367"/>
      </a:accent6>
      <a:hlink>
        <a:srgbClr val="0000FF"/>
      </a:hlink>
      <a:folHlink>
        <a:srgbClr val="FF00FF"/>
      </a:folHlink>
    </a:clrScheme>
    <a:fontScheme name="PhotoPortfolio">
      <a:majorFont>
        <a:latin typeface="Baskerville"/>
        <a:ea typeface="Baskerville"/>
        <a:cs typeface="Baskerville"/>
      </a:majorFont>
      <a:minorFont>
        <a:latin typeface="Cochin"/>
        <a:ea typeface="Cochin"/>
        <a:cs typeface="Cochin"/>
      </a:minorFont>
    </a:fontScheme>
    <a:fmtScheme name="Photo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38100" dir="5400000" rotWithShape="0">
            <a:srgbClr val="000000">
              <a:alpha val="4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rgbClr val="51515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72675A"/>
            </a:solidFill>
            <a:effectLst/>
            <a:uFillTx/>
            <a:latin typeface="+mj-lt"/>
            <a:ea typeface="+mj-ea"/>
            <a:cs typeface="+mj-cs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PhotoPortfolio">
  <a:themeElements>
    <a:clrScheme name="PhotoPortfolio">
      <a:dk1>
        <a:srgbClr val="000000"/>
      </a:dk1>
      <a:lt1>
        <a:srgbClr val="FFFFFF"/>
      </a:lt1>
      <a:dk2>
        <a:srgbClr val="626262"/>
      </a:dk2>
      <a:lt2>
        <a:srgbClr val="C1C1C1"/>
      </a:lt2>
      <a:accent1>
        <a:srgbClr val="95ABBF"/>
      </a:accent1>
      <a:accent2>
        <a:srgbClr val="8FAC7A"/>
      </a:accent2>
      <a:accent3>
        <a:srgbClr val="C6C190"/>
      </a:accent3>
      <a:accent4>
        <a:srgbClr val="C2B18B"/>
      </a:accent4>
      <a:accent5>
        <a:srgbClr val="D9A774"/>
      </a:accent5>
      <a:accent6>
        <a:srgbClr val="B78367"/>
      </a:accent6>
      <a:hlink>
        <a:srgbClr val="0000FF"/>
      </a:hlink>
      <a:folHlink>
        <a:srgbClr val="FF00FF"/>
      </a:folHlink>
    </a:clrScheme>
    <a:fontScheme name="PhotoPortfolio">
      <a:majorFont>
        <a:latin typeface="Baskerville"/>
        <a:ea typeface="Baskerville"/>
        <a:cs typeface="Baskerville"/>
      </a:majorFont>
      <a:minorFont>
        <a:latin typeface="Cochin"/>
        <a:ea typeface="Cochin"/>
        <a:cs typeface="Cochin"/>
      </a:minorFont>
    </a:fontScheme>
    <a:fmtScheme name="Photo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38100" dir="5400000" rotWithShape="0">
            <a:srgbClr val="000000">
              <a:alpha val="4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rgbClr val="51515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72675A"/>
            </a:solidFill>
            <a:effectLst/>
            <a:uFillTx/>
            <a:latin typeface="+mj-lt"/>
            <a:ea typeface="+mj-ea"/>
            <a:cs typeface="+mj-cs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1551</Words>
  <Application>Microsoft Macintosh PowerPoint</Application>
  <PresentationFormat>Custom</PresentationFormat>
  <Paragraphs>213</Paragraphs>
  <Slides>54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1" baseType="lpstr">
      <vt:lpstr>Arial</vt:lpstr>
      <vt:lpstr>Baskerville</vt:lpstr>
      <vt:lpstr>Bradley Hand ITC TT-Bold</vt:lpstr>
      <vt:lpstr>Cochin</vt:lpstr>
      <vt:lpstr>Helvetica Neue</vt:lpstr>
      <vt:lpstr>Times</vt:lpstr>
      <vt:lpstr>PhotoPortfolio</vt:lpstr>
      <vt:lpstr>Week 5</vt:lpstr>
      <vt:lpstr>Classical Greek Civilization</vt:lpstr>
      <vt:lpstr>Olympics</vt:lpstr>
      <vt:lpstr>Character of Civilization</vt:lpstr>
      <vt:lpstr>The Polis</vt:lpstr>
      <vt:lpstr>PowerPoint Presentation</vt:lpstr>
      <vt:lpstr>PowerPoint Presentation</vt:lpstr>
      <vt:lpstr>PowerPoint Presentation</vt:lpstr>
      <vt:lpstr>Sparta</vt:lpstr>
      <vt:lpstr>Military Might</vt:lpstr>
      <vt:lpstr>Spartan Government</vt:lpstr>
      <vt:lpstr>Spartan Society</vt:lpstr>
      <vt:lpstr>Athens</vt:lpstr>
      <vt:lpstr>Building Democracy</vt:lpstr>
      <vt:lpstr>Athenian Society</vt:lpstr>
      <vt:lpstr>Solon and Athenian Democracy</vt:lpstr>
      <vt:lpstr>Cleisthenes </vt:lpstr>
      <vt:lpstr>Ostracism </vt:lpstr>
      <vt:lpstr>Athenian Education</vt:lpstr>
      <vt:lpstr>The Polis </vt:lpstr>
      <vt:lpstr>Greek Colonization</vt:lpstr>
      <vt:lpstr>Classical Greece and the Mediterranean basin, 800-500 B.C.E.</vt:lpstr>
      <vt:lpstr>Persian Wars (500-479 BCE)</vt:lpstr>
      <vt:lpstr>PowerPoint Presentation</vt:lpstr>
      <vt:lpstr>Marathon Man </vt:lpstr>
      <vt:lpstr>PowerPoint Presentation</vt:lpstr>
      <vt:lpstr>Second Phase of War</vt:lpstr>
      <vt:lpstr>To the Sea</vt:lpstr>
      <vt:lpstr>The Delian League</vt:lpstr>
      <vt:lpstr>PowerPoint Presentation</vt:lpstr>
      <vt:lpstr>PowerPoint Presentation</vt:lpstr>
      <vt:lpstr>Pericles</vt:lpstr>
      <vt:lpstr>Age of Pericles </vt:lpstr>
      <vt:lpstr>Greek Drama</vt:lpstr>
      <vt:lpstr>Oedipus Rex</vt:lpstr>
      <vt:lpstr>The Story of Oedipus </vt:lpstr>
      <vt:lpstr>PowerPoint Presentation</vt:lpstr>
      <vt:lpstr>PowerPoint Presentation</vt:lpstr>
      <vt:lpstr>The Tragic Lesson </vt:lpstr>
      <vt:lpstr>The Peloponnesian War</vt:lpstr>
      <vt:lpstr>PowerPoint Presentation</vt:lpstr>
      <vt:lpstr>Plague and War</vt:lpstr>
      <vt:lpstr>The Greek Language</vt:lpstr>
      <vt:lpstr>Socrates (470-399 BC)</vt:lpstr>
      <vt:lpstr>PowerPoint Presentation</vt:lpstr>
      <vt:lpstr>Plato (430-347 BC)</vt:lpstr>
      <vt:lpstr>Self-Interest</vt:lpstr>
      <vt:lpstr>The Philosopher King</vt:lpstr>
      <vt:lpstr>Government &amp; Self-Interest</vt:lpstr>
      <vt:lpstr>Aristotle (389-322 BC)</vt:lpstr>
      <vt:lpstr>Aristotle’s View on Happiness</vt:lpstr>
      <vt:lpstr>The Government’s Role</vt:lpstr>
      <vt:lpstr>Greek Achievement </vt:lpstr>
      <vt:lpstr>Next Week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Week 5</dc:title>
  <cp:lastModifiedBy>Nicholas P. Markellos</cp:lastModifiedBy>
  <cp:revision>1</cp:revision>
  <dcterms:modified xsi:type="dcterms:W3CDTF">2019-02-20T17:30:36Z</dcterms:modified>
</cp:coreProperties>
</file>