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63"/>
  </p:normalViewPr>
  <p:slideViewPr>
    <p:cSldViewPr snapToGrid="0" snapToObjects="1">
      <p:cViewPr varScale="1">
        <p:scale>
          <a:sx n="53" d="100"/>
          <a:sy n="53" d="100"/>
        </p:scale>
        <p:origin x="2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Shape 114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1024"/>
            </a:lvl1pPr>
          </a:lstStyle>
          <a:p>
            <a:r>
              <a:t>Week 4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Orient - Ancient Indian and Chinese Civilizations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4275" spc="683"/>
            </a:lvl1pPr>
          </a:lstStyle>
          <a:p>
            <a:r>
              <a:t>Decline of the Mauryan Empire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Economic crisis follows death of Ashoka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costs of bureaucracy, military not supported by tax revenue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Frequent devaluations of currency to pay salaries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Regions begin to abandon Mauryan Empire</a:t>
            </a:r>
          </a:p>
          <a:p>
            <a:pPr marL="911565" lvl="1" indent="-441665">
              <a:spcBef>
                <a:spcPts val="0"/>
              </a:spcBef>
              <a:buClr>
                <a:srgbClr val="FF9900"/>
              </a:buClr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Disappears by 185 BCE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Gupta Dynasty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Based in Magadha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Founded by Chandra Gupta (no relation to Chandragupta Maurya), c. 320 CE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Slightly smaller than Mauryan Empire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Highly decentralized leadership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Gupta Decline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Frequent invasions of White Huns, 5</a:t>
            </a:r>
            <a:r>
              <a:rPr baseline="30333"/>
              <a:t>th</a:t>
            </a:r>
            <a:r>
              <a:t> c. CE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Gupta Dynasty disintegrates along regional fault lines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Smaller local kingdoms dominate until Mughal Empire founded in 16</a:t>
            </a:r>
            <a:r>
              <a:rPr baseline="30333"/>
              <a:t>th</a:t>
            </a:r>
            <a:r>
              <a:t>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Economy: Towns and Manufacturing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Manufactured goods in big demand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Developed in dense network of small workshops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Trade intense, capitalizes on trade routes across India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Long-Distance Trade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Persian connection since Cyrus, Darius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Massive road-building projects under Persian rule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Alexander extends trade west to Macedon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Trade routes through Kush mountains, the silk roads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4095" spc="655"/>
            </a:lvl1pPr>
          </a:lstStyle>
          <a:p>
            <a:r>
              <a:t>Trade in the Indian Ocean Basin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Seasonal sea trade expands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Spring/winter winds blow from south-west, fall/winter winds blow from north-west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Trade from Asia to Persian Gulf and Red Sea, Mediterranean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Order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6215239" y="2715683"/>
            <a:ext cx="9669357" cy="6256726"/>
          </a:xfrm>
          <a:prstGeom prst="rect">
            <a:avLst/>
          </a:prstGeom>
        </p:spPr>
        <p:txBody>
          <a:bodyPr/>
          <a:lstStyle/>
          <a:p>
            <a:pPr marL="474784" indent="-474784">
              <a:spcBef>
                <a:spcPts val="800"/>
              </a:spcBef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Caste system from Aryan times</a:t>
            </a:r>
          </a:p>
          <a:p>
            <a:pPr marL="913678" lvl="1" indent="-443778">
              <a:spcBef>
                <a:spcPts val="0"/>
              </a:spcBef>
              <a:buClr>
                <a:srgbClr val="FF9900"/>
              </a:buCl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Brahmins (priests)</a:t>
            </a:r>
          </a:p>
          <a:p>
            <a:pPr marL="913678" lvl="1" indent="-443778">
              <a:spcBef>
                <a:spcPts val="0"/>
              </a:spcBef>
              <a:buClr>
                <a:srgbClr val="FF9900"/>
              </a:buCl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Kshatriyas (warriors, aristocrats)</a:t>
            </a:r>
          </a:p>
          <a:p>
            <a:pPr marL="913678" lvl="1" indent="-443778">
              <a:spcBef>
                <a:spcPts val="0"/>
              </a:spcBef>
              <a:buClr>
                <a:srgbClr val="FF9900"/>
              </a:buCl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Vaishyas (Peasants, merchants)</a:t>
            </a:r>
          </a:p>
          <a:p>
            <a:pPr marL="913678" lvl="1" indent="-443778">
              <a:spcBef>
                <a:spcPts val="0"/>
              </a:spcBef>
              <a:buClr>
                <a:srgbClr val="FF9900"/>
              </a:buCl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Shudras (serfs)</a:t>
            </a:r>
          </a:p>
        </p:txBody>
      </p:sp>
      <p:pic>
        <p:nvPicPr>
          <p:cNvPr id="189" name="Brahmi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368" y="2989297"/>
            <a:ext cx="5743788" cy="4791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Castes and Guilds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Increasing economic diversification challenges simplistic caste system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Jatis formed: guilds that acted as sub-castes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Enforced social order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“outcastes” forced into low-status employment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Wealth and the Social Order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Upward social mobility possible for Vaishyas, Shudras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Wealth challenges varna for status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Religions of Salvation in Classical India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Social change generated resentment of caste privilege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e.g. Brahmins free from taxation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</a:t>
            </a:r>
            <a:r>
              <a:rPr baseline="30333"/>
              <a:t>th</a:t>
            </a:r>
            <a:r>
              <a:t>-5</a:t>
            </a:r>
            <a:r>
              <a:rPr baseline="30333"/>
              <a:t>th</a:t>
            </a:r>
            <a:r>
              <a:t> c. BCE new religions and philosophies challenge status quo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Charvakas: atheists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Jainists, Buddhists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4275" spc="683"/>
            </a:lvl1pPr>
          </a:lstStyle>
          <a:p>
            <a:r>
              <a:t>Early days of civilization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pillars of Civilization were built upon:</a:t>
            </a:r>
          </a:p>
          <a:p>
            <a:pPr lvl="1"/>
            <a:r>
              <a:t>Language</a:t>
            </a:r>
          </a:p>
          <a:p>
            <a:pPr lvl="1"/>
            <a:r>
              <a:t>Written Law</a:t>
            </a:r>
          </a:p>
          <a:p>
            <a:pPr lvl="1"/>
            <a:r>
              <a:t>City-States </a:t>
            </a:r>
          </a:p>
          <a:p>
            <a:r>
              <a:t>Religion has also served as an important aspect to shaping civilization - Why?</a:t>
            </a:r>
          </a:p>
        </p:txBody>
      </p:sp>
      <p:pic>
        <p:nvPicPr>
          <p:cNvPr id="144" name="0299MC0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3738" y="1595825"/>
            <a:ext cx="7112001" cy="533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Jainism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Vardhamana Mahavira, 540-468 BCE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Abandoned privileged family to lead ascetic life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Promotes 7</a:t>
            </a:r>
            <a:r>
              <a:rPr baseline="30333"/>
              <a:t>th</a:t>
            </a:r>
            <a:r>
              <a:t> c. movement based on Upanishads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Emphasis on selfless living, concern for all beings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Ahimsa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Principle of extreme non-violence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Jainists sweep earth, strain water, use slow movements to avoid killing insects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Ahimsa continues to inspire modern movements (Ghandi, Martin Luther King Jr.)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Appeal of Jainism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Rejected caste, jati distinctions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Obvious appeal to underprivileged groups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But asceticism too extreme to become a mass movement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Early Buddhism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Siddhartha Gautama, c. 563-483 BCE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Encountered age, sickness, death, then monastic life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Abandoned comfortable life to become a monk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Gautama’s Search for Enlightenment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Intense meditation, extreme asceticism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49 days of meditation under bo tree to finally achieve enlightenment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Attained title Buddha: “the enlightened one”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4320" spc="691"/>
            </a:lvl1pPr>
          </a:lstStyle>
          <a:p>
            <a:r>
              <a:t>The Buddha and his Followers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Begins teaching new doctrine c. 528 BCE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Followers owned only robes, food bowls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Life of wandering, begging, meditation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Establishment of monastic communities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Buddha and his Disciples</a:t>
            </a:r>
          </a:p>
        </p:txBody>
      </p:sp>
      <p:pic>
        <p:nvPicPr>
          <p:cNvPr id="219" name="Gauta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306" y="2275839"/>
            <a:ext cx="8182188" cy="6443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4185" spc="669"/>
            </a:lvl1pPr>
          </a:lstStyle>
          <a:p>
            <a:r>
              <a:t>Buddhist Doctrine: The Dharma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Four Noble Truths</a:t>
            </a:r>
          </a:p>
          <a:p>
            <a:pPr marL="920505" lvl="1" indent="-450605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life is suffering</a:t>
            </a:r>
          </a:p>
          <a:p>
            <a:pPr marL="920505" lvl="1" indent="-450605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is an end to suffering</a:t>
            </a:r>
          </a:p>
          <a:p>
            <a:pPr marL="920505" lvl="1" indent="-450605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removing desire removes suffering</a:t>
            </a:r>
          </a:p>
          <a:p>
            <a:pPr marL="920505" lvl="1" indent="-450605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may be done through the eight-fold path</a:t>
            </a:r>
          </a:p>
          <a:p>
            <a:pPr marL="1857242" lvl="3" indent="-447542">
              <a:spcBef>
                <a:spcPts val="0"/>
              </a:spcBef>
              <a:buClr>
                <a:srgbClr val="FF9900"/>
              </a:buClr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(right views, intention, speech, action, livelihood, effort, mindfulness, concentration)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Appeal of Buddhism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Less dependence on Brahmins for ritual activities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recognition of caste, jati status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Philosophy of moderate consumption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Public service through lay teaching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 of vernacular, not Sanskrit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Buddhist Monastery</a:t>
            </a:r>
          </a:p>
        </p:txBody>
      </p:sp>
      <p:pic>
        <p:nvPicPr>
          <p:cNvPr id="228" name="Buddhist_Pal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306" y="2275839"/>
            <a:ext cx="8182188" cy="6443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Modes of Progress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notion of progression as a sign of civilization was clearly a Western notion. What about the East?</a:t>
            </a:r>
          </a:p>
          <a:p>
            <a:r>
              <a:t>The Ancient Orient - Indian and Chinese Civilization seems to look on different roots. </a:t>
            </a:r>
          </a:p>
          <a:p>
            <a:pPr lvl="1"/>
            <a:r>
              <a:t>The Theme of Enlightenment 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4365" spc="698"/>
            </a:lvl1pPr>
          </a:lstStyle>
          <a:p>
            <a:r>
              <a:t>Spread of Mahayana Buddhism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Mahayana (“greater vehicle”), newer development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India, China, Japan, Korea, central Asia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Hinayana (“lesser vehicle,” also Theravada), earlier version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Ceylon, Burma, Thailand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4095" spc="655"/>
            </a:lvl1pPr>
          </a:lstStyle>
          <a:p>
            <a:r>
              <a:t>Emergence of Popular Hinduism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Composition of epics from older oral traditions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Mahabharata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Ramayana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Emphasis on god Vishnu and his incarnations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What did you think of the Hundred Questions?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</a:t>
            </a:r>
            <a:r>
              <a:rPr i="1">
                <a:latin typeface="Garamond"/>
                <a:ea typeface="Garamond"/>
                <a:cs typeface="Garamond"/>
                <a:sym typeface="Garamond"/>
              </a:rPr>
              <a:t>Bhagavad Gita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“Song of the Lord”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Centuries of revisions, final form c. 400 CE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Dialogue between Arjuna and Krishna during civil war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Hindu Ethics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Emphasis on meeting class obligations (</a:t>
            </a:r>
            <a:r>
              <a:rPr i="1"/>
              <a:t>dharma)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Pursuit of economic well-being and honesty (</a:t>
            </a:r>
            <a:r>
              <a:rPr i="1"/>
              <a:t>artha)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Enjoyment of social, physical and sexual pleasure (</a:t>
            </a:r>
            <a:r>
              <a:rPr i="1"/>
              <a:t>kama</a:t>
            </a:r>
            <a:r>
              <a:t>)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Salvation of the soul (</a:t>
            </a:r>
            <a:r>
              <a:rPr i="1"/>
              <a:t>moksha</a:t>
            </a:r>
            <a: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ancient-china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740" r="72592" b="1666"/>
          <a:stretch>
            <a:fillRect/>
          </a:stretch>
        </p:blipFill>
        <p:spPr>
          <a:xfrm>
            <a:off x="6502399" y="162560"/>
            <a:ext cx="6502401" cy="9591040"/>
          </a:xfrm>
          <a:prstGeom prst="rect">
            <a:avLst/>
          </a:prstGeom>
        </p:spPr>
      </p:pic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r>
              <a:t>Go East - Chinese Civilization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Chinese Civilization one of the oldest in recorded time. </a:t>
            </a:r>
          </a:p>
          <a:p>
            <a:r>
              <a:t>Predates many of the Western movements but isolated for years. </a:t>
            </a:r>
          </a:p>
          <a:p>
            <a:r>
              <a:t>24 majestic dynasties </a:t>
            </a:r>
          </a:p>
          <a:p>
            <a:pPr lvl="1"/>
            <a:r>
              <a:t>Xia- 2200 BCE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3915" spc="626"/>
            </a:lvl1pPr>
          </a:lstStyle>
          <a:p>
            <a:r>
              <a:t>China in the dawn of civilization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Chinese culture much like Indian was focused on religious movements that emphasized the notion of Enlightenment. </a:t>
            </a:r>
          </a:p>
          <a:p>
            <a:r>
              <a:t>Prominent developments during the dawn of civilization - bronze, metallurgy, silk, and spices. 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Confucius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318" indent="-385318" defTabSz="479044">
              <a:spcBef>
                <a:spcPts val="3400"/>
              </a:spcBef>
              <a:buChar char="■"/>
              <a:defRPr sz="2952"/>
            </a:pPr>
            <a:r>
              <a:t>Kong Fuzi (551-479 BCE)</a:t>
            </a:r>
          </a:p>
          <a:p>
            <a:pPr marL="770636" lvl="1" indent="-385318" defTabSz="479044">
              <a:spcBef>
                <a:spcPts val="0"/>
              </a:spcBef>
              <a:buClr>
                <a:srgbClr val="FF9900"/>
              </a:buClr>
              <a:defRPr sz="2952" i="1">
                <a:latin typeface="Arial"/>
                <a:ea typeface="Arial"/>
                <a:cs typeface="Arial"/>
                <a:sym typeface="Arial"/>
              </a:defRPr>
            </a:pPr>
            <a:r>
              <a:t>Master Philosopher Kong</a:t>
            </a:r>
          </a:p>
          <a:p>
            <a:pPr marL="385318" indent="-385318" defTabSz="479044">
              <a:spcBef>
                <a:spcPts val="3400"/>
              </a:spcBef>
              <a:buChar char="■"/>
              <a:defRPr sz="2952"/>
            </a:pPr>
            <a:r>
              <a:t>Aristocratic roots</a:t>
            </a:r>
          </a:p>
          <a:p>
            <a:pPr marL="385318" indent="-385318" defTabSz="479044">
              <a:spcBef>
                <a:spcPts val="3400"/>
              </a:spcBef>
              <a:buChar char="■"/>
              <a:defRPr sz="2952"/>
            </a:pPr>
            <a:r>
              <a:t>Unwilling to compromise principle</a:t>
            </a:r>
          </a:p>
          <a:p>
            <a:pPr marL="385318" indent="-385318" defTabSz="479044">
              <a:spcBef>
                <a:spcPts val="3400"/>
              </a:spcBef>
              <a:buChar char="■"/>
              <a:defRPr sz="2952"/>
            </a:pPr>
            <a:r>
              <a:t>Decade of unemployment, wandering</a:t>
            </a:r>
          </a:p>
          <a:p>
            <a:pPr marL="385318" indent="-385318" defTabSz="479044">
              <a:spcBef>
                <a:spcPts val="3400"/>
              </a:spcBef>
              <a:buChar char="■"/>
              <a:defRPr sz="2952"/>
            </a:pPr>
            <a:r>
              <a:t>Returned home a failure, died soon thereafter</a:t>
            </a:r>
          </a:p>
          <a:p>
            <a:pPr marL="385318" indent="-385318" defTabSz="479044">
              <a:spcBef>
                <a:spcPts val="3400"/>
              </a:spcBef>
              <a:buChar char="■"/>
              <a:defRPr sz="2952"/>
            </a:pPr>
            <a:r>
              <a:t>Teachings: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Analects</a:t>
            </a:r>
          </a:p>
          <a:p>
            <a:pPr marL="770636" lvl="1" indent="-385318" defTabSz="479044">
              <a:spcBef>
                <a:spcPts val="0"/>
              </a:spcBef>
              <a:buClr>
                <a:srgbClr val="FF9900"/>
              </a:buClr>
              <a:defRPr sz="2952"/>
            </a:pPr>
            <a:r>
              <a:rPr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Analects</a:t>
            </a:r>
            <a:r>
              <a:rPr>
                <a:latin typeface="Arial"/>
                <a:ea typeface="Arial"/>
                <a:cs typeface="Arial"/>
                <a:sym typeface="Arial"/>
              </a:rPr>
              <a:t> what did the maxims relate to? What were some of the more important qualities presented in the reading? 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Confucian Ideas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Ethics and politics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Avoided religion, metaphysics</a:t>
            </a:r>
          </a:p>
          <a:p>
            <a:pPr>
              <a:buChar char="■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Junzi: </a:t>
            </a:r>
            <a:r>
              <a:rPr i="0"/>
              <a:t>“superior individuals”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Role in government service</a:t>
            </a:r>
          </a:p>
          <a:p>
            <a:pPr>
              <a:buChar char="■"/>
            </a:pPr>
            <a:r>
              <a:t>Emphasis on Zhou Dynasty texts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later formed core texts of Chinese education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Confucian Values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Ren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kindness, benevolence</a:t>
            </a:r>
          </a:p>
          <a:p>
            <a:pPr>
              <a:buChar char="■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Li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Propriety</a:t>
            </a:r>
          </a:p>
          <a:p>
            <a:pPr>
              <a:buChar char="■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Xiao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Filial piety</a:t>
            </a:r>
          </a:p>
          <a:p>
            <a:pPr>
              <a:buChar char="■"/>
            </a:pPr>
            <a:r>
              <a:t>Traits lead to development of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junzi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Ideal leaders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Mencius (372-289 BCE)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Principal Confucian scholar</a:t>
            </a:r>
          </a:p>
          <a:p>
            <a:pPr>
              <a:buChar char="■"/>
            </a:pPr>
            <a:r>
              <a:t>Optimist, belief in power of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ren</a:t>
            </a:r>
          </a:p>
          <a:p>
            <a:pPr>
              <a:buChar char="■"/>
            </a:pPr>
            <a:r>
              <a:t>Not influential during lifetime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Considered prime exponent of Confucian thought since 10</a:t>
            </a:r>
            <a:r>
              <a:rPr baseline="30555"/>
              <a:t>th</a:t>
            </a:r>
            <a:r>
              <a:t> century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rasurama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5390" r="25390"/>
          <a:stretch>
            <a:fillRect/>
          </a:stretch>
        </p:blipFill>
        <p:spPr>
          <a:xfrm>
            <a:off x="90311" y="0"/>
            <a:ext cx="6502401" cy="9753600"/>
          </a:xfrm>
          <a:prstGeom prst="rect">
            <a:avLst/>
          </a:prstGeom>
        </p:spPr>
      </p:pic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7072489" y="609600"/>
            <a:ext cx="5080001" cy="1854200"/>
          </a:xfrm>
          <a:prstGeom prst="rect">
            <a:avLst/>
          </a:prstGeom>
        </p:spPr>
        <p:txBody>
          <a:bodyPr/>
          <a:lstStyle/>
          <a:p>
            <a:r>
              <a:t>Indian Civilization 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half" idx="1"/>
          </p:nvPr>
        </p:nvSpPr>
        <p:spPr>
          <a:xfrm>
            <a:off x="7213600" y="2825750"/>
            <a:ext cx="5080000" cy="6057900"/>
          </a:xfrm>
          <a:prstGeom prst="rect">
            <a:avLst/>
          </a:prstGeom>
        </p:spPr>
        <p:txBody>
          <a:bodyPr/>
          <a:lstStyle/>
          <a:p>
            <a:r>
              <a:t>Vast and archaic culture</a:t>
            </a:r>
          </a:p>
          <a:p>
            <a:r>
              <a:t>Evidence found in the 20th century suggests that Indian Civilization began as early as 4,000 BCE. </a:t>
            </a:r>
          </a:p>
          <a:p>
            <a:r>
              <a:t>Religious society that developed a caste system. </a:t>
            </a:r>
          </a:p>
          <a:p>
            <a:r>
              <a:t>Aryan Society  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Xunzi (298-238 BCE)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Career as government administrator</a:t>
            </a:r>
          </a:p>
          <a:p>
            <a:pPr>
              <a:buChar char="■"/>
            </a:pPr>
            <a:r>
              <a:t>Belief in fundamental selfishness of humanity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Compare with Mencius</a:t>
            </a:r>
          </a:p>
          <a:p>
            <a:pPr>
              <a:buChar char="■"/>
            </a:pPr>
            <a:r>
              <a:t>Emphasis on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li</a:t>
            </a:r>
            <a:r>
              <a:t>, rigid propriety</a:t>
            </a:r>
          </a:p>
          <a:p>
            <a:pPr>
              <a:buChar char="■"/>
            </a:pPr>
            <a:r>
              <a:t>discipline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Daoism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Critics of Confucianism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Passivism, rejection of active attempts to change the course of events</a:t>
            </a:r>
          </a:p>
          <a:p>
            <a:pPr>
              <a:buChar char="■"/>
            </a:pPr>
            <a:r>
              <a:t>Founder: Laozi, 6</a:t>
            </a:r>
            <a:r>
              <a:rPr baseline="30333"/>
              <a:t>th</a:t>
            </a:r>
            <a:r>
              <a:t> c. BCE</a:t>
            </a:r>
          </a:p>
          <a:p>
            <a:pPr>
              <a:buChar char="■"/>
            </a:pPr>
            <a:r>
              <a:t>The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Daodejing </a:t>
            </a:r>
            <a:r>
              <a:t>(Classic of Way and of Virtue)</a:t>
            </a:r>
          </a:p>
          <a:p>
            <a:pPr>
              <a:buChar char="■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Zhuangzi</a:t>
            </a:r>
            <a:r>
              <a:rPr i="0"/>
              <a:t> (named for author, 369-236 BCE)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Dao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“The Way” (of nature, of the cosmos)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Water: soft and yielding, but capable of eroding rock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Cavity of pots, wheels: nonexistent, but essential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Doctrine of Wu wei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Attempt to control universe results in chaos</a:t>
            </a:r>
          </a:p>
          <a:p>
            <a:pPr>
              <a:buChar char="■"/>
            </a:pPr>
            <a:r>
              <a:t>Restore order by disengagement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No advanced education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No ambition</a:t>
            </a:r>
          </a:p>
          <a:p>
            <a:pPr>
              <a:buChar char="■"/>
            </a:pPr>
            <a:r>
              <a:t>Simple living in harmony with nature</a:t>
            </a:r>
          </a:p>
          <a:p>
            <a:pPr>
              <a:buChar char="■"/>
            </a:pPr>
            <a:r>
              <a:t>Cultivate self-knowledge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3959" spc="633"/>
            </a:lvl1pPr>
          </a:lstStyle>
          <a:p>
            <a:r>
              <a:t>Political Implications of Daoism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Confucianism as public doctrine</a:t>
            </a:r>
          </a:p>
          <a:p>
            <a:pPr>
              <a:buChar char="■"/>
            </a:pPr>
            <a:r>
              <a:t>Daoism as private pursuit</a:t>
            </a:r>
          </a:p>
          <a:p>
            <a:pPr>
              <a:buChar char="■"/>
            </a:pPr>
            <a:r>
              <a:t>Ironic combination allowed intellectuals to pursue both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Legalism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784" indent="-474784">
              <a:lnSpc>
                <a:spcPct val="90000"/>
              </a:lnSpc>
              <a:spcBef>
                <a:spcPts val="800"/>
              </a:spcBef>
              <a:buChar char="■"/>
            </a:pPr>
            <a:r>
              <a:t>Emphasis on development of the state</a:t>
            </a:r>
          </a:p>
          <a:p>
            <a:pPr marL="913678" lvl="1" indent="-443778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defRPr sz="3000"/>
            </a:pPr>
            <a:r>
              <a:t>Ruthless, end justifies the means</a:t>
            </a:r>
          </a:p>
          <a:p>
            <a:pPr marL="474784" indent="-474784">
              <a:lnSpc>
                <a:spcPct val="90000"/>
              </a:lnSpc>
              <a:spcBef>
                <a:spcPts val="800"/>
              </a:spcBef>
              <a:buChar char="■"/>
            </a:pPr>
            <a:r>
              <a:t>Role of Law</a:t>
            </a:r>
          </a:p>
          <a:p>
            <a:pPr marL="913678" lvl="1" indent="-443778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defRPr sz="3000"/>
            </a:pPr>
            <a:r>
              <a:t>Strict punishment for violators</a:t>
            </a:r>
          </a:p>
          <a:p>
            <a:pPr marL="913678" lvl="1" indent="-443778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defRPr sz="3000"/>
            </a:pPr>
            <a:r>
              <a:t>Principle of collective responsibility</a:t>
            </a:r>
          </a:p>
          <a:p>
            <a:pPr marL="474784" indent="-474784">
              <a:lnSpc>
                <a:spcPct val="90000"/>
              </a:lnSpc>
              <a:spcBef>
                <a:spcPts val="800"/>
              </a:spcBef>
              <a:buChar char="■"/>
            </a:pPr>
            <a:r>
              <a:t>Shang Yang (390-338 BCE),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The Book of the Lord Shang</a:t>
            </a:r>
          </a:p>
          <a:p>
            <a:pPr marL="474784" indent="-474784">
              <a:lnSpc>
                <a:spcPct val="90000"/>
              </a:lnSpc>
              <a:spcBef>
                <a:spcPts val="800"/>
              </a:spcBef>
              <a:buChar char="■"/>
            </a:pPr>
            <a:r>
              <a:t>Han Feizi (280-233 BCE)</a:t>
            </a:r>
          </a:p>
          <a:p>
            <a:pPr marL="913678" lvl="1" indent="-443778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defRPr sz="3000"/>
            </a:pPr>
            <a:r>
              <a:t>Forced to commit suicide by political enemies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Legalist Doctrine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Two strengths of the state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Agriculture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Military</a:t>
            </a:r>
          </a:p>
          <a:p>
            <a:pPr>
              <a:buChar char="■"/>
            </a:pPr>
            <a:r>
              <a:t>Emphasized development of peasant, soldier classes</a:t>
            </a:r>
          </a:p>
          <a:p>
            <a:pPr>
              <a:buChar char="■"/>
            </a:pPr>
            <a:r>
              <a:t>Distrust of pure intellectual, cultural pursuits</a:t>
            </a:r>
          </a:p>
          <a:p>
            <a:pPr>
              <a:buChar char="■"/>
            </a:pPr>
            <a:r>
              <a:t>Historically, often imitated but rarely praised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creen Shot 2015-10-26 at 12.32.46 PM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70933" y="186266"/>
            <a:ext cx="12462935" cy="9381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Unification of China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Qin dynasty develops, 4</a:t>
            </a:r>
            <a:r>
              <a:rPr baseline="30333"/>
              <a:t>th</a:t>
            </a:r>
            <a:r>
              <a:t>-3</a:t>
            </a:r>
            <a:r>
              <a:rPr baseline="30333"/>
              <a:t>rd</a:t>
            </a:r>
            <a:r>
              <a:t> centuries BCE</a:t>
            </a:r>
          </a:p>
          <a:p>
            <a:pPr>
              <a:buChar char="■"/>
            </a:pPr>
            <a:r>
              <a:t>Generous land grants under Shang Yang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Private farmers decrease power of large landholders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Increasing centralization of power</a:t>
            </a:r>
          </a:p>
          <a:p>
            <a:pPr>
              <a:buChar char="■"/>
            </a:pPr>
            <a:r>
              <a:t>Improved military technology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First Emperor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Qin Shi huangdi (r. 221-210 BCE) founds new dynasty as “First Emperor”</a:t>
            </a:r>
          </a:p>
          <a:p>
            <a:pPr>
              <a:buChar char="■"/>
            </a:pPr>
            <a:r>
              <a:t>Dynasty ends in 207, but sets dramatic precedent</a:t>
            </a:r>
          </a:p>
          <a:p>
            <a:pPr>
              <a:buChar char="■"/>
            </a:pPr>
            <a:r>
              <a:t>Basis of rule: centralized bureaucracy - autocracy </a:t>
            </a:r>
          </a:p>
          <a:p>
            <a:pPr>
              <a:buChar char="■"/>
            </a:pPr>
            <a:r>
              <a:t>Massive public works begun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Incl. precursor to Great Wall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India begins to rise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520 BCE Persian Emperor Darius conquers north-west India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Introduces Persian ruling pattern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327 Alexander of Macedon destroys Persian Empire in India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Troops mutiny, departs after 2 years</a:t>
            </a:r>
          </a:p>
          <a:p>
            <a:pPr marL="911565" lvl="1" indent="-441665">
              <a:spcBef>
                <a:spcPts val="0"/>
              </a:spcBef>
              <a:buClr>
                <a:srgbClr val="FF9900"/>
              </a:buClr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Political power vacuum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creen Shot 2015-10-26 at 12.45.59 PM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251200" y="0"/>
            <a:ext cx="65024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China under the Qin dynasty, 221-207 B.C.E.</a:t>
            </a:r>
          </a:p>
        </p:txBody>
      </p:sp>
      <p:pic>
        <p:nvPicPr>
          <p:cNvPr id="293" name="ben57549_0801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4524" y="2275839"/>
            <a:ext cx="8055752" cy="6443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Resistance to Qin Policies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Emperor orders execution of all critics</a:t>
            </a:r>
          </a:p>
          <a:p>
            <a:pPr>
              <a:buChar char="■"/>
            </a:pPr>
            <a:r>
              <a:t>Orders burning of all ideological works</a:t>
            </a:r>
          </a:p>
          <a:p>
            <a:pPr>
              <a:buChar char="■"/>
            </a:pPr>
            <a:r>
              <a:t>Some 460 scholars buried alive</a:t>
            </a:r>
          </a:p>
          <a:p>
            <a:pPr>
              <a:buChar char="■"/>
            </a:pPr>
            <a:r>
              <a:t>Others exiled</a:t>
            </a:r>
          </a:p>
          <a:p>
            <a:pPr>
              <a:buChar char="■"/>
            </a:pPr>
            <a:r>
              <a:t>Massive cultural losses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Qin Centralization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Standardized: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Laws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Currencies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Weights and measures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Script</a:t>
            </a:r>
          </a:p>
          <a:p>
            <a:pPr marL="1331383" lvl="2" indent="-391583">
              <a:spcBef>
                <a:spcPts val="0"/>
              </a:spcBef>
              <a:buChar char="■"/>
              <a:defRPr sz="3000"/>
            </a:pPr>
            <a:r>
              <a:t>Previously: single language written in distinct scripts</a:t>
            </a:r>
          </a:p>
          <a:p>
            <a:pPr>
              <a:buChar char="■"/>
            </a:pPr>
            <a:r>
              <a:t>Building of roads, bridges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Massive Tomb Projects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Built by 700,000 workers</a:t>
            </a:r>
          </a:p>
          <a:p>
            <a:pPr>
              <a:buChar char="■"/>
            </a:pPr>
            <a:r>
              <a:t>Slaves, concubines, and craftsmen sacrificed and buried</a:t>
            </a:r>
          </a:p>
          <a:p>
            <a:pPr>
              <a:buChar char="■"/>
            </a:pPr>
            <a:r>
              <a:t>Excavated in 1974, 15,000 terra cotta soldiers unearthed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Tomb of the First Emperor</a:t>
            </a:r>
          </a:p>
        </p:txBody>
      </p:sp>
      <p:pic>
        <p:nvPicPr>
          <p:cNvPr id="305" name="terracot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6444" y="2275839"/>
            <a:ext cx="7809654" cy="6443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art_mt_fig-02_web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13" b="413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tumblr_m8icbg1jFY1qfmdq0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70" r="7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Han Dynasty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Civil disorder brings down Qin dynasty 207 BCE</a:t>
            </a:r>
          </a:p>
          <a:p>
            <a:pPr>
              <a:buChar char="■"/>
            </a:pPr>
            <a:r>
              <a:t>Liu Bang forms new dynasty: the Han (206 BCE-220 CE)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Former Han (206 BCE-9 CE)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Interruption 9-23 CE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t>Later Han (25-220 CE)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Early Han Policies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Relaxed Qin tyranny without returning to Zhou anarchy</a:t>
            </a:r>
          </a:p>
          <a:p>
            <a:pPr>
              <a:buChar char="■"/>
            </a:pPr>
            <a:r>
              <a:t>Created large landholdings</a:t>
            </a:r>
          </a:p>
          <a:p>
            <a:pPr>
              <a:buChar char="■"/>
            </a:pPr>
            <a:r>
              <a:t>But maintained control over administrative regions</a:t>
            </a:r>
          </a:p>
          <a:p>
            <a:pPr>
              <a:buChar char="■"/>
            </a:pPr>
            <a:r>
              <a:t>After failed rebellion, took more central 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Kingdom of Magadha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Most significant remaining kingdom after Alexander’s departure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Central Ganges plain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Economic strength</a:t>
            </a:r>
          </a:p>
          <a:p>
            <a:pPr marL="911565" lvl="1" indent="-441665">
              <a:spcBef>
                <a:spcPts val="0"/>
              </a:spcBef>
              <a:buClr>
                <a:srgbClr val="FF9900"/>
              </a:buClr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Agriculture</a:t>
            </a:r>
          </a:p>
          <a:p>
            <a:pPr marL="911565" lvl="1" indent="-441665">
              <a:spcBef>
                <a:spcPts val="0"/>
              </a:spcBef>
              <a:buClr>
                <a:srgbClr val="FF9900"/>
              </a:buClr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Trade in Ganges valley, Bay of Bengal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Dominated surrounding regions in north-eastern India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Legacy of the East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occidental notion of progress not stressed in the orient. </a:t>
            </a:r>
          </a:p>
          <a:p>
            <a:r>
              <a:t>Centralization of government and development through a variety of religions. </a:t>
            </a:r>
          </a:p>
          <a:p>
            <a:r>
              <a:t>The notion and theme of Enlightenment </a:t>
            </a:r>
          </a:p>
          <a:p>
            <a:pPr lvl="2"/>
            <a:r>
              <a:t>cyclical rather than linear concept of history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Week </a:t>
            </a:r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spcBef>
                <a:spcPts val="3200"/>
              </a:spcBef>
              <a:buClrTx/>
              <a:buSzPct val="75000"/>
              <a:defRPr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dirty="0"/>
              <a:t>What were the chief differences between the Persian War and Peloponnesian War? How did these wars create a rise and fall in </a:t>
            </a:r>
            <a:r>
              <a:rPr lang="en-US"/>
              <a:t>Greek Civilization? </a:t>
            </a:r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Chandragupta Maurya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322 - 298 BCE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Took advantage of power vacuum left by Alexander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Overthrew Magadha rulers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Expanded kingdom to create 1</a:t>
            </a:r>
            <a:r>
              <a:rPr baseline="30333"/>
              <a:t>st</a:t>
            </a:r>
            <a:r>
              <a:t> unified Indian empire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Mauryan Dynasty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Chandragupta’s Government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1104" indent="-451104" defTabSz="560831">
              <a:spcBef>
                <a:spcPts val="4000"/>
              </a:spcBef>
              <a:buChar char="■"/>
              <a:defRPr sz="345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Advisor Kautalya</a:t>
            </a:r>
          </a:p>
          <a:p>
            <a:pPr marL="451104" indent="-451104" defTabSz="560831">
              <a:spcBef>
                <a:spcPts val="4000"/>
              </a:spcBef>
              <a:buChar char="■"/>
              <a:defRPr sz="345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Recorded in </a:t>
            </a:r>
            <a:r>
              <a:rPr i="1"/>
              <a:t>Arthashastra</a:t>
            </a:r>
            <a:r>
              <a:t>, manual of political statecraft</a:t>
            </a:r>
          </a:p>
          <a:p>
            <a:pPr marL="902208" lvl="1" indent="-451104" defTabSz="560831">
              <a:spcBef>
                <a:spcPts val="4000"/>
              </a:spcBef>
              <a:buChar char="■"/>
              <a:defRPr sz="345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the ends justify the means</a:t>
            </a:r>
            <a:r>
              <a:t> </a:t>
            </a:r>
          </a:p>
          <a:p>
            <a:pPr marL="451104" indent="-451104" defTabSz="560831">
              <a:spcBef>
                <a:spcPts val="4000"/>
              </a:spcBef>
              <a:buChar char="■"/>
              <a:defRPr sz="345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Foreign policies, economics</a:t>
            </a:r>
          </a:p>
          <a:p>
            <a:pPr marL="451104" indent="-451104" defTabSz="560831">
              <a:spcBef>
                <a:spcPts val="4000"/>
              </a:spcBef>
              <a:buChar char="■"/>
              <a:defRPr sz="345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Domestic policies</a:t>
            </a:r>
          </a:p>
          <a:p>
            <a:pPr marL="875102" lvl="1" indent="-423998" defTabSz="560831">
              <a:spcBef>
                <a:spcPts val="0"/>
              </a:spcBef>
              <a:buClr>
                <a:srgbClr val="FF9900"/>
              </a:buClr>
              <a:defRPr sz="36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Network of spies</a:t>
            </a:r>
          </a:p>
          <a:p>
            <a:pPr marL="451104" indent="-451104" defTabSz="560831">
              <a:spcBef>
                <a:spcPts val="4000"/>
              </a:spcBef>
              <a:buChar char="■"/>
              <a:defRPr sz="345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Legend: Chandragupta retires to become a monk, starves himself to death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Ashoka Maurya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497840" y="2192442"/>
            <a:ext cx="6960235" cy="6551508"/>
          </a:xfrm>
          <a:prstGeom prst="rect">
            <a:avLst/>
          </a:prstGeom>
        </p:spPr>
        <p:txBody>
          <a:bodyPr/>
          <a:lstStyle/>
          <a:p>
            <a:pPr marL="474784" indent="-474784">
              <a:lnSpc>
                <a:spcPct val="90000"/>
              </a:lnSpc>
              <a:spcBef>
                <a:spcPts val="800"/>
              </a:spcBef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Grandson of Chandragupta</a:t>
            </a:r>
          </a:p>
          <a:p>
            <a:pPr marL="474784" indent="-474784">
              <a:lnSpc>
                <a:spcPct val="90000"/>
              </a:lnSpc>
              <a:spcBef>
                <a:spcPts val="800"/>
              </a:spcBef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Represents high point of Mauryan Empire, r. 268-232 BCE</a:t>
            </a:r>
          </a:p>
          <a:p>
            <a:pPr marL="474784" indent="-474784">
              <a:lnSpc>
                <a:spcPct val="90000"/>
              </a:lnSpc>
              <a:spcBef>
                <a:spcPts val="800"/>
              </a:spcBef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Expanded empire to include all of Indian subcontinent except for south</a:t>
            </a:r>
          </a:p>
          <a:p>
            <a:pPr marL="474784" indent="-474784">
              <a:lnSpc>
                <a:spcPct val="90000"/>
              </a:lnSpc>
              <a:spcBef>
                <a:spcPts val="800"/>
              </a:spcBef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Positive rulership integrated Indian society</a:t>
            </a:r>
          </a:p>
        </p:txBody>
      </p:sp>
      <p:pic>
        <p:nvPicPr>
          <p:cNvPr id="167" name="Asoka_ma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1635" y="2774808"/>
            <a:ext cx="5743788" cy="4867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</Words>
  <Application>Microsoft Macintosh PowerPoint</Application>
  <PresentationFormat>Custom</PresentationFormat>
  <Paragraphs>289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Avenir Book</vt:lpstr>
      <vt:lpstr>Avenir Light</vt:lpstr>
      <vt:lpstr>Garamond</vt:lpstr>
      <vt:lpstr>Helvetica Neue</vt:lpstr>
      <vt:lpstr>Times New Roman</vt:lpstr>
      <vt:lpstr>New_Template1</vt:lpstr>
      <vt:lpstr>Week 4</vt:lpstr>
      <vt:lpstr>Early days of civilization</vt:lpstr>
      <vt:lpstr>Modes of Progress</vt:lpstr>
      <vt:lpstr>Indian Civilization </vt:lpstr>
      <vt:lpstr>India begins to rise</vt:lpstr>
      <vt:lpstr>Kingdom of Magadha</vt:lpstr>
      <vt:lpstr>Chandragupta Maurya</vt:lpstr>
      <vt:lpstr>Chandragupta’s Government</vt:lpstr>
      <vt:lpstr>Ashoka Maurya</vt:lpstr>
      <vt:lpstr>Decline of the Mauryan Empire</vt:lpstr>
      <vt:lpstr>The Gupta Dynasty</vt:lpstr>
      <vt:lpstr>Gupta Decline</vt:lpstr>
      <vt:lpstr>Economy: Towns and Manufacturing</vt:lpstr>
      <vt:lpstr>Long-Distance Trade</vt:lpstr>
      <vt:lpstr>Trade in the Indian Ocean Basin</vt:lpstr>
      <vt:lpstr>Social Order</vt:lpstr>
      <vt:lpstr>Castes and Guilds</vt:lpstr>
      <vt:lpstr>Wealth and the Social Order</vt:lpstr>
      <vt:lpstr>Religions of Salvation in Classical India</vt:lpstr>
      <vt:lpstr>Jainism</vt:lpstr>
      <vt:lpstr>Ahimsa</vt:lpstr>
      <vt:lpstr>Appeal of Jainism</vt:lpstr>
      <vt:lpstr>Early Buddhism</vt:lpstr>
      <vt:lpstr>Gautama’s Search for Enlightenment</vt:lpstr>
      <vt:lpstr>The Buddha and his Followers</vt:lpstr>
      <vt:lpstr>Buddha and his Disciples</vt:lpstr>
      <vt:lpstr>Buddhist Doctrine: The Dharma</vt:lpstr>
      <vt:lpstr>Appeal of Buddhism</vt:lpstr>
      <vt:lpstr>A Buddhist Monastery</vt:lpstr>
      <vt:lpstr>Spread of Mahayana Buddhism</vt:lpstr>
      <vt:lpstr>Emergence of Popular Hinduism</vt:lpstr>
      <vt:lpstr>The Bhagavad Gita</vt:lpstr>
      <vt:lpstr>Hindu Ethics</vt:lpstr>
      <vt:lpstr>Go East - Chinese Civilization</vt:lpstr>
      <vt:lpstr>China in the dawn of civilization</vt:lpstr>
      <vt:lpstr>Confucius</vt:lpstr>
      <vt:lpstr>Confucian Ideas</vt:lpstr>
      <vt:lpstr>Confucian Values</vt:lpstr>
      <vt:lpstr>Mencius (372-289 BCE)</vt:lpstr>
      <vt:lpstr>Xunzi (298-238 BCE)</vt:lpstr>
      <vt:lpstr>Daoism</vt:lpstr>
      <vt:lpstr>The Dao</vt:lpstr>
      <vt:lpstr>Doctrine of Wu wei</vt:lpstr>
      <vt:lpstr>Political Implications of Daoism</vt:lpstr>
      <vt:lpstr>Legalism</vt:lpstr>
      <vt:lpstr>Legalist Doctrine</vt:lpstr>
      <vt:lpstr>PowerPoint Presentation</vt:lpstr>
      <vt:lpstr>Unification of China</vt:lpstr>
      <vt:lpstr>The First Emperor</vt:lpstr>
      <vt:lpstr>PowerPoint Presentation</vt:lpstr>
      <vt:lpstr>China under the Qin dynasty, 221-207 B.C.E.</vt:lpstr>
      <vt:lpstr>Resistance to Qin Policies</vt:lpstr>
      <vt:lpstr>Qin Centralization</vt:lpstr>
      <vt:lpstr>Massive Tomb Projects</vt:lpstr>
      <vt:lpstr>Tomb of the First Emperor</vt:lpstr>
      <vt:lpstr>PowerPoint Presentation</vt:lpstr>
      <vt:lpstr>PowerPoint Presentation</vt:lpstr>
      <vt:lpstr>The Han Dynasty</vt:lpstr>
      <vt:lpstr>Early Han Policies</vt:lpstr>
      <vt:lpstr>The Legacy of the East</vt:lpstr>
      <vt:lpstr>Next Week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</dc:title>
  <cp:lastModifiedBy>Nicholas P. Markellos</cp:lastModifiedBy>
  <cp:revision>1</cp:revision>
  <dcterms:modified xsi:type="dcterms:W3CDTF">2019-02-13T03:32:39Z</dcterms:modified>
</cp:coreProperties>
</file>