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63"/>
  </p:normalViewPr>
  <p:slideViewPr>
    <p:cSldViewPr snapToGrid="0" snapToObjects="1">
      <p:cViewPr varScale="1">
        <p:scale>
          <a:sx n="53" d="100"/>
          <a:sy n="53" d="100"/>
        </p:scale>
        <p:origin x="2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Show construction of Temple here from Ancient Egypt VH 5431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>
            <a:spLocks noGrp="1"/>
          </p:cNvSpPr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Image"/>
          <p:cNvSpPr>
            <a:spLocks noGrp="1"/>
          </p:cNvSpPr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r>
              <a:t>“Type a quote here.”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halk_line_box_10x7.png" descr="chalk_line_box_10x7.png"/>
          <p:cNvPicPr>
            <a:picLocks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Image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halk_line_10x7.png" descr="chalk_line_10x7.png"/>
          <p:cNvPicPr>
            <a:picLocks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200"/>
              </a:spcBef>
              <a:buSzPct val="75000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>
              <a:spcBef>
                <a:spcPts val="3200"/>
              </a:spcBef>
              <a:buSzPct val="75000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>
              <a:spcBef>
                <a:spcPts val="3200"/>
              </a:spcBef>
              <a:buSzPct val="75000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>
              <a:spcBef>
                <a:spcPts val="3200"/>
              </a:spcBef>
              <a:buSzPct val="75000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>
              <a:spcBef>
                <a:spcPts val="3200"/>
              </a:spcBef>
              <a:buSzPct val="75000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chalk_line_10x7.png" descr="chalk_line_10x7.png"/>
          <p:cNvPicPr>
            <a:picLocks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Image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buSzPct val="75000"/>
              <a:def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787400" indent="-393700">
              <a:lnSpc>
                <a:spcPct val="90000"/>
              </a:lnSpc>
              <a:spcBef>
                <a:spcPts val="2800"/>
              </a:spcBef>
              <a:buSzPct val="75000"/>
              <a:def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181100" indent="-393700">
              <a:lnSpc>
                <a:spcPct val="90000"/>
              </a:lnSpc>
              <a:spcBef>
                <a:spcPts val="2800"/>
              </a:spcBef>
              <a:buSzPct val="75000"/>
              <a:def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574800" indent="-393700">
              <a:lnSpc>
                <a:spcPct val="90000"/>
              </a:lnSpc>
              <a:spcBef>
                <a:spcPts val="2800"/>
              </a:spcBef>
              <a:buSzPct val="75000"/>
              <a:def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968500" indent="-393700">
              <a:lnSpc>
                <a:spcPct val="90000"/>
              </a:lnSpc>
              <a:spcBef>
                <a:spcPts val="2800"/>
              </a:spcBef>
              <a:buSzPct val="75000"/>
              <a:def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chalk_line_10x7.png" descr="chalk_line_10x7.png"/>
          <p:cNvPicPr>
            <a:picLocks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arly Civilization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100" spc="324"/>
            </a:lvl1pPr>
          </a:lstStyle>
          <a:p>
            <a:r>
              <a:t>Early Civilizations</a:t>
            </a:r>
          </a:p>
        </p:txBody>
      </p:sp>
      <p:sp>
        <p:nvSpPr>
          <p:cNvPr id="187" name="Week 2:…"/>
          <p:cNvSpPr txBox="1">
            <a:spLocks noGrp="1"/>
          </p:cNvSpPr>
          <p:nvPr>
            <p:ph type="subTitle" sz="quarter" idx="1"/>
          </p:nvPr>
        </p:nvSpPr>
        <p:spPr>
          <a:xfrm>
            <a:off x="31891" y="5726006"/>
            <a:ext cx="11176001" cy="1397001"/>
          </a:xfrm>
          <a:prstGeom prst="rect">
            <a:avLst/>
          </a:prstGeom>
        </p:spPr>
        <p:txBody>
          <a:bodyPr/>
          <a:lstStyle/>
          <a:p>
            <a:pPr defTabSz="432308">
              <a:spcBef>
                <a:spcPts val="700"/>
              </a:spcBef>
              <a:defRPr sz="4144" spc="165">
                <a:effectLst>
                  <a:outerShdw blurRad="18796" dist="2022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      Week 2: </a:t>
            </a:r>
          </a:p>
          <a:p>
            <a:pPr defTabSz="432308">
              <a:spcBef>
                <a:spcPts val="700"/>
              </a:spcBef>
              <a:defRPr sz="4144" spc="165">
                <a:effectLst>
                  <a:outerShdw blurRad="18796" dist="20221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        Mesopotamia and Egypt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olitical Decline of Sum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Political Decline of Sumer</a:t>
            </a:r>
          </a:p>
        </p:txBody>
      </p:sp>
      <p:sp>
        <p:nvSpPr>
          <p:cNvPr id="216" name="Semitic peoples from northern Mesopotamia overshadow Sum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Semitic peoples from northern Mesopotamia overshadow Sumer</a:t>
            </a:r>
          </a:p>
          <a:p>
            <a:pPr marL="733425" lvl="1" indent="-314325">
              <a:spcBef>
                <a:spcPts val="500"/>
              </a:spcBef>
              <a:buClr>
                <a:srgbClr val="FF9900"/>
              </a:buClr>
              <a:defRPr sz="3000"/>
            </a:pPr>
            <a:r>
              <a:t>Sargon of Akkad (2370-2315 BCE)</a:t>
            </a:r>
          </a:p>
          <a:p>
            <a:pPr marL="1131569" lvl="2" indent="-293369">
              <a:spcBef>
                <a:spcPts val="400"/>
              </a:spcBef>
              <a:buChar char="■"/>
              <a:defRPr sz="2800"/>
            </a:pPr>
            <a:r>
              <a:t>Destroyed Sumerian city-states one by one, created empire based in Akkad</a:t>
            </a:r>
          </a:p>
          <a:p>
            <a:pPr marL="1131569" lvl="2" indent="-293369">
              <a:spcBef>
                <a:spcPts val="400"/>
              </a:spcBef>
              <a:buChar char="■"/>
              <a:defRPr sz="2800"/>
            </a:pPr>
            <a:r>
              <a:t>Empire unable to maintain chronic rebellions</a:t>
            </a:r>
          </a:p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Hammurabi of Babylon (1792-1750 BCE)</a:t>
            </a:r>
          </a:p>
          <a:p>
            <a:pPr marL="733425" lvl="1" indent="-314325">
              <a:spcBef>
                <a:spcPts val="500"/>
              </a:spcBef>
              <a:buClr>
                <a:srgbClr val="FF9900"/>
              </a:buClr>
              <a:defRPr sz="3000"/>
            </a:pPr>
            <a:r>
              <a:t>Improved taxation, legislation</a:t>
            </a:r>
          </a:p>
          <a:p>
            <a:pPr marL="733425" lvl="1" indent="-314325">
              <a:spcBef>
                <a:spcPts val="500"/>
              </a:spcBef>
              <a:buClr>
                <a:srgbClr val="FF9900"/>
              </a:buClr>
              <a:defRPr sz="3000"/>
            </a:pPr>
            <a:r>
              <a:t>Used local governors to maintain control of city-states</a:t>
            </a:r>
          </a:p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Babylonian Empire later destroyed by Hittites from Anatolia, c. 1595 BCE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egal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Legal System</a:t>
            </a:r>
          </a:p>
        </p:txBody>
      </p:sp>
      <p:sp>
        <p:nvSpPr>
          <p:cNvPr id="219" name="The Code of Hammurabi (18th c. BCE)…"/>
          <p:cNvSpPr txBox="1">
            <a:spLocks noGrp="1"/>
          </p:cNvSpPr>
          <p:nvPr>
            <p:ph type="body" sz="half" idx="1"/>
          </p:nvPr>
        </p:nvSpPr>
        <p:spPr>
          <a:xfrm>
            <a:off x="5428967" y="2727536"/>
            <a:ext cx="7205135" cy="6330528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The Code of Hammurabi (18th c. BCE)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282 items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lex talionis (item 196: “eye for an eye”)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Social status and punishment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women as property, but some rights</a:t>
            </a:r>
          </a:p>
        </p:txBody>
      </p:sp>
      <p:pic>
        <p:nvPicPr>
          <p:cNvPr id="220" name="Milkau_Oberer_Teil_der_Stele_mit_dem_Text_von_Hammurapis_Gesetzescode_369-2.png" descr="Milkau_Oberer_Teil_der_Stele_mit_dem_Text_von_Hammurapis_Gesetzescode_369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332" y="1837266"/>
            <a:ext cx="5130801" cy="701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576.jpg" descr="576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4999" y="2460131"/>
            <a:ext cx="5549602" cy="5702301"/>
          </a:xfrm>
          <a:prstGeom prst="rect">
            <a:avLst/>
          </a:prstGeom>
        </p:spPr>
      </p:pic>
      <p:sp>
        <p:nvSpPr>
          <p:cNvPr id="223" name="Exploring the 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Exploring the Code</a:t>
            </a:r>
          </a:p>
        </p:txBody>
      </p:sp>
      <p:sp>
        <p:nvSpPr>
          <p:cNvPr id="224" name="The Code seems to be mostly about preventing disputes, so how does that connect to the idea of a civilization process?…"/>
          <p:cNvSpPr txBox="1">
            <a:spLocks noGrp="1"/>
          </p:cNvSpPr>
          <p:nvPr>
            <p:ph type="body" sz="half" idx="1"/>
          </p:nvPr>
        </p:nvSpPr>
        <p:spPr>
          <a:xfrm>
            <a:off x="6531750" y="2488353"/>
            <a:ext cx="5118101" cy="6019801"/>
          </a:xfrm>
          <a:prstGeom prst="rect">
            <a:avLst/>
          </a:prstGeom>
        </p:spPr>
        <p:txBody>
          <a:bodyPr/>
          <a:lstStyle/>
          <a:p>
            <a:r>
              <a:t>The Code seems to be mostly about preventing disputes, so how does that connect to the idea of a civilization process? </a:t>
            </a:r>
          </a:p>
          <a:p>
            <a:r>
              <a:t>What did you think of the code? Is there any positives qualities of the code?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Mesopotamian Empires 1800-600 B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Mesopotamian Empires</a:t>
            </a:r>
            <a:br/>
            <a:r>
              <a:t>1800-600 BCE</a:t>
            </a:r>
          </a:p>
        </p:txBody>
      </p:sp>
      <p:pic>
        <p:nvPicPr>
          <p:cNvPr id="227" name="ben57549_0202.jpeg" descr="ben57549_02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964" y="1878470"/>
            <a:ext cx="11684143" cy="7746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chnological Development in Mesopotam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Technological Development in Mesopotamia</a:t>
            </a:r>
          </a:p>
        </p:txBody>
      </p:sp>
      <p:sp>
        <p:nvSpPr>
          <p:cNvPr id="230" name="Bronze (copper with tin), c. 4000 B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Bronze (copper with tin), c. 4000 BCE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Military, agricultural applications</a:t>
            </a:r>
          </a:p>
          <a:p>
            <a:pPr>
              <a:buChar char="■"/>
            </a:pPr>
            <a:r>
              <a:t>Iron, c. 1000 BCE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Cheaper than bronze</a:t>
            </a:r>
          </a:p>
          <a:p>
            <a:pPr>
              <a:buChar char="■"/>
            </a:pPr>
            <a:r>
              <a:t>Wheel, boats, c. 3500 BCE</a:t>
            </a:r>
          </a:p>
          <a:p>
            <a:pPr>
              <a:buChar char="■"/>
            </a:pPr>
            <a:r>
              <a:t>Shipbuilding increases trade networks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ocial Cla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Classes</a:t>
            </a:r>
          </a:p>
        </p:txBody>
      </p:sp>
      <p:sp>
        <p:nvSpPr>
          <p:cNvPr id="233" name="Ruling classes based often on military prow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>
              <a:lnSpc>
                <a:spcPct val="90000"/>
              </a:lnSpc>
              <a:spcBef>
                <a:spcPts val="600"/>
              </a:spcBef>
              <a:buChar char="■"/>
              <a:defRPr sz="3600"/>
            </a:pPr>
            <a:r>
              <a:t>Ruling classes based often on military prowess</a:t>
            </a:r>
          </a:p>
          <a:p>
            <a:pPr marL="733425" lvl="1" indent="-314325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00"/>
            </a:pPr>
            <a:r>
              <a:t>Originally elected, later hereditary</a:t>
            </a:r>
          </a:p>
          <a:p>
            <a:pPr marL="733425" lvl="1" indent="-314325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00"/>
            </a:pPr>
            <a:r>
              <a:t>Perceived as offspring of gods</a:t>
            </a:r>
          </a:p>
          <a:p>
            <a:pPr marL="377189" indent="-377189">
              <a:lnSpc>
                <a:spcPct val="90000"/>
              </a:lnSpc>
              <a:spcBef>
                <a:spcPts val="600"/>
              </a:spcBef>
              <a:buChar char="■"/>
              <a:defRPr sz="3600"/>
            </a:pPr>
            <a:r>
              <a:t>Religious classes</a:t>
            </a:r>
          </a:p>
          <a:p>
            <a:pPr marL="733425" lvl="1" indent="-314325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00"/>
            </a:pPr>
            <a:r>
              <a:t>Role: intervention with gods to ensure fertility, safety</a:t>
            </a:r>
          </a:p>
          <a:p>
            <a:pPr marL="733425" lvl="1" indent="-314325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00"/>
            </a:pPr>
            <a:r>
              <a:t>Considerable landholdings, other economic activities</a:t>
            </a:r>
          </a:p>
          <a:p>
            <a:pPr marL="377189" indent="-377189">
              <a:lnSpc>
                <a:spcPct val="90000"/>
              </a:lnSpc>
              <a:spcBef>
                <a:spcPts val="600"/>
              </a:spcBef>
              <a:buChar char="■"/>
              <a:defRPr sz="3600"/>
            </a:pPr>
            <a:r>
              <a:t>Free commoners</a:t>
            </a:r>
          </a:p>
          <a:p>
            <a:pPr marL="733425" lvl="1" indent="-314325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00"/>
            </a:pPr>
            <a:r>
              <a:t>Peasant cultivators</a:t>
            </a:r>
          </a:p>
          <a:p>
            <a:pPr marL="733425" lvl="1" indent="-314325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00"/>
            </a:pPr>
            <a:r>
              <a:t>Some urban professionals</a:t>
            </a:r>
          </a:p>
          <a:p>
            <a:pPr marL="377189" indent="-377189">
              <a:lnSpc>
                <a:spcPct val="90000"/>
              </a:lnSpc>
              <a:spcBef>
                <a:spcPts val="600"/>
              </a:spcBef>
              <a:buChar char="■"/>
              <a:defRPr sz="3600"/>
            </a:pPr>
            <a:r>
              <a:t>Slaves</a:t>
            </a:r>
          </a:p>
          <a:p>
            <a:pPr marL="733425" lvl="1" indent="-314325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00"/>
            </a:pPr>
            <a:r>
              <a:t>Prisoners of war, convicted criminals, debtors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atriarchal Socie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Patriarchal Society</a:t>
            </a:r>
          </a:p>
        </p:txBody>
      </p:sp>
      <p:sp>
        <p:nvSpPr>
          <p:cNvPr id="236" name="Men as landowners, relationship to stat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Men as landowners, relationship to status</a:t>
            </a:r>
          </a:p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Patriarchy: “rule of the father”</a:t>
            </a:r>
          </a:p>
          <a:p>
            <a:pPr marL="733425" lvl="1" indent="-314325">
              <a:spcBef>
                <a:spcPts val="500"/>
              </a:spcBef>
              <a:buClr>
                <a:srgbClr val="FF9900"/>
              </a:buClr>
              <a:defRPr sz="3000"/>
            </a:pPr>
            <a:r>
              <a:t>Right to sell wives, children</a:t>
            </a:r>
          </a:p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Double standard of sexual morality</a:t>
            </a:r>
          </a:p>
          <a:p>
            <a:pPr marL="733425" lvl="1" indent="-314325">
              <a:spcBef>
                <a:spcPts val="500"/>
              </a:spcBef>
              <a:buClr>
                <a:srgbClr val="FF9900"/>
              </a:buClr>
              <a:defRPr sz="3000"/>
            </a:pPr>
            <a:r>
              <a:t>Women drowned for adultery</a:t>
            </a:r>
          </a:p>
          <a:p>
            <a:pPr marL="733425" lvl="1" indent="-314325">
              <a:spcBef>
                <a:spcPts val="500"/>
              </a:spcBef>
              <a:buClr>
                <a:srgbClr val="FF9900"/>
              </a:buClr>
              <a:defRPr sz="3000"/>
            </a:pPr>
            <a:r>
              <a:t>Relaxed sexual mores for men</a:t>
            </a:r>
          </a:p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Yet some possibilities of social mobility for women</a:t>
            </a:r>
          </a:p>
          <a:p>
            <a:pPr marL="733425" lvl="1" indent="-314325">
              <a:spcBef>
                <a:spcPts val="500"/>
              </a:spcBef>
              <a:buClr>
                <a:srgbClr val="FF9900"/>
              </a:buClr>
              <a:defRPr sz="3000"/>
            </a:pPr>
            <a:r>
              <a:t>Court advisers, temple priestesses, economic activity</a:t>
            </a:r>
          </a:p>
          <a:p>
            <a:pPr marL="377189" indent="-377189">
              <a:spcBef>
                <a:spcPts val="600"/>
              </a:spcBef>
              <a:buChar char="■"/>
              <a:defRPr sz="3600"/>
            </a:pPr>
            <a:r>
              <a:t>Introduction of the veil at least c. 1500 BCE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evelopment of Wri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Development of Writing</a:t>
            </a:r>
          </a:p>
        </p:txBody>
      </p:sp>
      <p:sp>
        <p:nvSpPr>
          <p:cNvPr id="239" name="Sumerian writing systems form 3500 B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Sumerian writing systems form 3500 BCE</a:t>
            </a:r>
          </a:p>
          <a:p>
            <a:pPr>
              <a:buChar char="■"/>
            </a:pPr>
            <a:r>
              <a:t>Pictographs</a:t>
            </a:r>
          </a:p>
          <a:p>
            <a:pPr>
              <a:buChar char="■"/>
            </a:pPr>
            <a:r>
              <a:t>Cuneiform: “wedge-shaped”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Preservation of documents on clay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Declines from 400 BCE with spread of Greek alphabetic script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Uses for Wri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Uses for Writing</a:t>
            </a:r>
          </a:p>
        </p:txBody>
      </p:sp>
      <p:sp>
        <p:nvSpPr>
          <p:cNvPr id="242" name="Tra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Trade</a:t>
            </a:r>
          </a:p>
          <a:p>
            <a:pPr>
              <a:buChar char="■"/>
            </a:pPr>
            <a:r>
              <a:t>Astronomy</a:t>
            </a:r>
          </a:p>
          <a:p>
            <a:pPr>
              <a:buChar char="■"/>
            </a:pPr>
            <a:r>
              <a:t>Mathematics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Agricultural applications</a:t>
            </a:r>
          </a:p>
          <a:p>
            <a:pPr>
              <a:buChar char="■"/>
            </a:pPr>
            <a:r>
              <a:t>Calculation of time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12-month year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24-hour day, 60-minute hour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Mesopotamian Litera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Mesopotamian Literature</a:t>
            </a:r>
          </a:p>
        </p:txBody>
      </p:sp>
      <p:sp>
        <p:nvSpPr>
          <p:cNvPr id="245" name="Epic of Gilgamesh, compiled after 2000 B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Epic of Gilgamesh, compiled after 2000 BCE</a:t>
            </a:r>
          </a:p>
          <a:p>
            <a:pPr>
              <a:buChar char="■"/>
            </a:pPr>
            <a:r>
              <a:t>Heroic saga</a:t>
            </a:r>
          </a:p>
          <a:p>
            <a:pPr>
              <a:buChar char="■"/>
            </a:pPr>
            <a:r>
              <a:t>Search for meaning, esp. afterlife</a:t>
            </a:r>
          </a:p>
          <a:p>
            <a:pPr>
              <a:buChar char="■"/>
            </a:pPr>
            <a:r>
              <a:t>This-worldly emphasis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Mesopotamia_male_worshiper_2750-2600_B.C.jpg" descr="Mesopotamia_male_worshiper_2750-2600_B.C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97799" y="2863850"/>
            <a:ext cx="5549602" cy="5702301"/>
          </a:xfrm>
          <a:prstGeom prst="rect">
            <a:avLst/>
          </a:prstGeom>
        </p:spPr>
      </p:pic>
      <p:sp>
        <p:nvSpPr>
          <p:cNvPr id="190" name="Birth of Hi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Birth of History</a:t>
            </a:r>
          </a:p>
        </p:txBody>
      </p:sp>
      <p:sp>
        <p:nvSpPr>
          <p:cNvPr id="191" name="“History begins in Sumer” but WHY???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“History begins in Sumer” but WHY???? </a:t>
            </a:r>
          </a:p>
          <a:p>
            <a:r>
              <a:t>What distinguished history in this period from the previous week?</a:t>
            </a:r>
          </a:p>
          <a:p>
            <a:r>
              <a:t>What does it mean to be civilized?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ilgamesh.jpg" descr="gilgame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8933" y="866986"/>
            <a:ext cx="6366934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ilgameshtablet.jpg" descr="gilgameshtabl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3111" y="776675"/>
            <a:ext cx="6804943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he Lege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r>
              <a:t>The Legend </a:t>
            </a:r>
          </a:p>
        </p:txBody>
      </p:sp>
      <p:sp>
        <p:nvSpPr>
          <p:cNvPr id="252" name="One and the same fate befalls every man.  ~Ecclesiastes 9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</a:pPr>
            <a:r>
              <a:t>One and the same fate befalls every man.  ~Ecclesiastes 9</a:t>
            </a:r>
          </a:p>
          <a:p>
            <a:pPr>
              <a:spcBef>
                <a:spcPts val="800"/>
              </a:spcBef>
            </a:pPr>
            <a:r>
              <a:t>For Sumerians, there was NO JOY in the afterlife !!! </a:t>
            </a:r>
          </a:p>
          <a:p>
            <a:pPr>
              <a:spcBef>
                <a:spcPts val="800"/>
              </a:spcBef>
            </a:pPr>
            <a:r>
              <a:t>A Quest for Immortality</a:t>
            </a:r>
          </a:p>
          <a:p>
            <a:pPr marL="342900" indent="-342900">
              <a:spcBef>
                <a:spcPts val="800"/>
              </a:spcBef>
              <a:buSzTx/>
              <a:buNone/>
              <a:defRPr sz="5000"/>
            </a:pPr>
            <a:r>
              <a:t>		</a:t>
            </a:r>
            <a:r>
              <a:rPr sz="4000"/>
              <a:t>- Does this seem far-fetched?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ilgamesh_gilgameshseal.jpg" descr="gilgamesh_gilgameshse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391" y="866986"/>
            <a:ext cx="7985760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oreign conquests of Isra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Foreign conquests of Israel</a:t>
            </a:r>
          </a:p>
        </p:txBody>
      </p:sp>
      <p:sp>
        <p:nvSpPr>
          <p:cNvPr id="257" name="Civil w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Civil war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Northern tribes: Israel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Southern: Judah</a:t>
            </a:r>
          </a:p>
          <a:p>
            <a:pPr>
              <a:buChar char="■"/>
            </a:pPr>
            <a:r>
              <a:t>Assyrian conquest, 722 BCE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Exiles Israel: ten lost tribes</a:t>
            </a:r>
          </a:p>
          <a:p>
            <a:pPr>
              <a:buChar char="■"/>
            </a:pPr>
            <a:r>
              <a:t>Babylonian conquest, 586 BCE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Additional exile of many residents of Judah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Returned later than century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Kassite and Hittite Interlu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Kassite and Hittite Interlude</a:t>
            </a:r>
          </a:p>
        </p:txBody>
      </p:sp>
      <p:sp>
        <p:nvSpPr>
          <p:cNvPr id="260" name="Decline of the Old Babylonian Empire…"/>
          <p:cNvSpPr txBox="1">
            <a:spLocks noGrp="1"/>
          </p:cNvSpPr>
          <p:nvPr>
            <p:ph type="body" idx="1"/>
          </p:nvPr>
        </p:nvSpPr>
        <p:spPr>
          <a:xfrm>
            <a:off x="787964" y="2230120"/>
            <a:ext cx="11176001" cy="6350001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Decline of the Old Babylonian Empire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Learned how to combat salinization of the soil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But the lack of governing skills and fighting techniques led to decline. </a:t>
            </a:r>
          </a:p>
          <a:p>
            <a:pPr>
              <a:buChar char="■"/>
            </a:pPr>
            <a:r>
              <a:t>The Light-Chariot Warfare 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Fighting on horse back would prove to be efficient. </a:t>
            </a:r>
          </a:p>
          <a:p>
            <a:pPr>
              <a:buChar char="■"/>
            </a:pPr>
            <a:r>
              <a:t>Hittites Emerge circa 1600 BCE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Refer to in the Bible; probably from the Steppe regions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Efficient means of strength but not very intellectual.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Might of the Assyria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Might of the Assyrians</a:t>
            </a:r>
          </a:p>
        </p:txBody>
      </p:sp>
      <p:sp>
        <p:nvSpPr>
          <p:cNvPr id="263" name="Assyrian Supremacy…"/>
          <p:cNvSpPr txBox="1">
            <a:spLocks noGrp="1"/>
          </p:cNvSpPr>
          <p:nvPr>
            <p:ph type="body" idx="1"/>
          </p:nvPr>
        </p:nvSpPr>
        <p:spPr>
          <a:xfrm>
            <a:off x="661528" y="2410742"/>
            <a:ext cx="11176001" cy="6350001"/>
          </a:xfrm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3100"/>
              </a:spcBef>
              <a:buChar char="■"/>
              <a:defRPr sz="3359"/>
            </a:pPr>
            <a:r>
              <a:t>Assyrian Supremacy </a:t>
            </a:r>
          </a:p>
          <a:p>
            <a:pPr marL="668883" lvl="1" indent="-316839" defTabSz="490727">
              <a:spcBef>
                <a:spcPts val="500"/>
              </a:spcBef>
              <a:buClr>
                <a:srgbClr val="FF9900"/>
              </a:buClr>
              <a:defRPr sz="3024"/>
            </a:pPr>
            <a:r>
              <a:t>1300 - 612 BCE</a:t>
            </a:r>
          </a:p>
          <a:p>
            <a:pPr marL="668883" lvl="1" indent="-316839" defTabSz="490727">
              <a:spcBef>
                <a:spcPts val="500"/>
              </a:spcBef>
              <a:buClr>
                <a:srgbClr val="FF9900"/>
              </a:buClr>
              <a:defRPr sz="3024"/>
            </a:pPr>
            <a:r>
              <a:t>Following the Kassite “dark age” </a:t>
            </a:r>
          </a:p>
          <a:p>
            <a:pPr marL="668883" lvl="1" indent="-316839" defTabSz="490727">
              <a:spcBef>
                <a:spcPts val="500"/>
              </a:spcBef>
              <a:buClr>
                <a:srgbClr val="FF9900"/>
              </a:buClr>
              <a:defRPr sz="3024"/>
            </a:pPr>
            <a:r>
              <a:t>Semitic group who settled on the Tigris. </a:t>
            </a:r>
          </a:p>
          <a:p>
            <a:pPr marL="352043" indent="-352043" defTabSz="490727">
              <a:spcBef>
                <a:spcPts val="3100"/>
              </a:spcBef>
              <a:buChar char="■"/>
              <a:defRPr sz="3359"/>
            </a:pPr>
            <a:r>
              <a:t>Notable Nobles - Sennacherib </a:t>
            </a:r>
          </a:p>
          <a:p>
            <a:pPr marL="668883" lvl="1" indent="-316839" defTabSz="490727">
              <a:spcBef>
                <a:spcPts val="500"/>
              </a:spcBef>
              <a:buClr>
                <a:srgbClr val="FF9900"/>
              </a:buClr>
              <a:defRPr sz="3024"/>
            </a:pPr>
            <a:r>
              <a:t>705 - 681 BCE advanced the Assyrian rule </a:t>
            </a:r>
          </a:p>
          <a:p>
            <a:pPr marL="668883" lvl="1" indent="-316839" defTabSz="490727">
              <a:spcBef>
                <a:spcPts val="500"/>
              </a:spcBef>
              <a:buClr>
                <a:srgbClr val="FF9900"/>
              </a:buClr>
              <a:defRPr sz="3024"/>
            </a:pPr>
            <a:r>
              <a:t>Built a stupendous city - Nineveh </a:t>
            </a:r>
          </a:p>
          <a:p>
            <a:pPr marL="352043" indent="-352043" defTabSz="490727">
              <a:spcBef>
                <a:spcPts val="3100"/>
              </a:spcBef>
              <a:buChar char="■"/>
              <a:defRPr sz="3359"/>
            </a:pPr>
            <a:r>
              <a:t>Assyrian Frightfulness </a:t>
            </a:r>
          </a:p>
          <a:p>
            <a:pPr marL="668883" lvl="1" indent="-316839" defTabSz="490727">
              <a:spcBef>
                <a:spcPts val="500"/>
              </a:spcBef>
              <a:buClr>
                <a:srgbClr val="FF9900"/>
              </a:buClr>
              <a:defRPr sz="3024"/>
            </a:pPr>
            <a:r>
              <a:t>Virtues of brutal masculinity - machismo </a:t>
            </a:r>
          </a:p>
          <a:p>
            <a:pPr marL="668883" lvl="1" indent="-316839" defTabSz="490727">
              <a:spcBef>
                <a:spcPts val="500"/>
              </a:spcBef>
              <a:buClr>
                <a:srgbClr val="FF9900"/>
              </a:buClr>
              <a:defRPr sz="3024"/>
            </a:pPr>
            <a:r>
              <a:t>“I tore out the tongues of many who plotted against me and then had them murdered.”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frica: Ge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Africa: Geography</a:t>
            </a:r>
          </a:p>
        </p:txBody>
      </p:sp>
      <p:sp>
        <p:nvSpPr>
          <p:cNvPr id="266" name="5,000 miles north-south, east-we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09" indent="-411409" defTabSz="572516">
              <a:lnSpc>
                <a:spcPct val="90000"/>
              </a:lnSpc>
              <a:spcBef>
                <a:spcPts val="500"/>
              </a:spcBef>
              <a:buChar char="■"/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5,000 miles north-south, east-west</a:t>
            </a:r>
          </a:p>
          <a:p>
            <a:pPr marL="411409" indent="-411409" defTabSz="572516">
              <a:lnSpc>
                <a:spcPct val="90000"/>
              </a:lnSpc>
              <a:spcBef>
                <a:spcPts val="500"/>
              </a:spcBef>
              <a:buChar char="■"/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North: </a:t>
            </a:r>
          </a:p>
          <a:p>
            <a:pPr marL="847019" lvl="1" indent="-411409" defTabSz="572516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mountainous coastline</a:t>
            </a:r>
          </a:p>
          <a:p>
            <a:pPr marL="411409" indent="-411409" defTabSz="572516">
              <a:lnSpc>
                <a:spcPct val="90000"/>
              </a:lnSpc>
              <a:spcBef>
                <a:spcPts val="500"/>
              </a:spcBef>
              <a:buChar char="■"/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Sahara desert</a:t>
            </a:r>
          </a:p>
          <a:p>
            <a:pPr marL="411409" indent="-411409" defTabSz="572516">
              <a:lnSpc>
                <a:spcPct val="90000"/>
              </a:lnSpc>
              <a:spcBef>
                <a:spcPts val="500"/>
              </a:spcBef>
              <a:buChar char="■"/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West: </a:t>
            </a:r>
          </a:p>
          <a:p>
            <a:pPr marL="847019" lvl="1" indent="-411409" defTabSz="572516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interior grasslands, tropical jungle on coast</a:t>
            </a:r>
          </a:p>
          <a:p>
            <a:pPr marL="411409" indent="-411409" defTabSz="572516">
              <a:lnSpc>
                <a:spcPct val="90000"/>
              </a:lnSpc>
              <a:spcBef>
                <a:spcPts val="500"/>
              </a:spcBef>
              <a:buChar char="■"/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East (on Indian ocean):</a:t>
            </a:r>
          </a:p>
          <a:p>
            <a:pPr marL="847019" lvl="1" indent="-411409" defTabSz="572516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 snowy mountains, upland plateaus</a:t>
            </a:r>
          </a:p>
          <a:p>
            <a:pPr marL="411409" indent="-411409" defTabSz="572516">
              <a:lnSpc>
                <a:spcPct val="90000"/>
              </a:lnSpc>
              <a:spcBef>
                <a:spcPts val="500"/>
              </a:spcBef>
              <a:buChar char="■"/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Central: Jungles</a:t>
            </a:r>
          </a:p>
          <a:p>
            <a:pPr marL="411409" indent="-411409" defTabSz="572516">
              <a:lnSpc>
                <a:spcPct val="90000"/>
              </a:lnSpc>
              <a:spcBef>
                <a:spcPts val="500"/>
              </a:spcBef>
              <a:buChar char="■"/>
              <a:defRPr sz="3332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South: hills, plateaus, deserts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7404340.jpg" descr="7404340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20706" y="2751384"/>
            <a:ext cx="5384801" cy="6070601"/>
          </a:xfrm>
          <a:prstGeom prst="rect">
            <a:avLst/>
          </a:prstGeom>
        </p:spPr>
      </p:pic>
      <p:sp>
        <p:nvSpPr>
          <p:cNvPr id="269" name="The Valley of the N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Valley of the Nile</a:t>
            </a:r>
          </a:p>
        </p:txBody>
      </p:sp>
      <p:sp>
        <p:nvSpPr>
          <p:cNvPr id="270" name="Egypt in many ways was more significant than Mesopotamia.…"/>
          <p:cNvSpPr txBox="1">
            <a:spLocks noGrp="1"/>
          </p:cNvSpPr>
          <p:nvPr>
            <p:ph type="body" sz="half" idx="1"/>
          </p:nvPr>
        </p:nvSpPr>
        <p:spPr>
          <a:xfrm>
            <a:off x="7097041" y="2404815"/>
            <a:ext cx="5334001" cy="5969001"/>
          </a:xfrm>
          <a:prstGeom prst="rect">
            <a:avLst/>
          </a:prstGeom>
        </p:spPr>
        <p:txBody>
          <a:bodyPr/>
          <a:lstStyle/>
          <a:p>
            <a:r>
              <a:t>Egypt in many ways was more significant than Mesopotamia. </a:t>
            </a:r>
          </a:p>
          <a:p>
            <a:r>
              <a:t>Two Major Difference:</a:t>
            </a:r>
          </a:p>
          <a:p>
            <a:pPr lvl="1"/>
            <a:r>
              <a:t>Environment </a:t>
            </a:r>
          </a:p>
          <a:p>
            <a:pPr lvl="1"/>
            <a:r>
              <a:t>Peaceful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he Gift of the N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Gift of the Nile</a:t>
            </a:r>
          </a:p>
        </p:txBody>
      </p:sp>
      <p:sp>
        <p:nvSpPr>
          <p:cNvPr id="273" name="Gradual, predictable flooding…"/>
          <p:cNvSpPr txBox="1">
            <a:spLocks noGrp="1"/>
          </p:cNvSpPr>
          <p:nvPr>
            <p:ph type="body" sz="half" idx="1"/>
          </p:nvPr>
        </p:nvSpPr>
        <p:spPr>
          <a:xfrm>
            <a:off x="739140" y="2568081"/>
            <a:ext cx="6433891" cy="5921093"/>
          </a:xfrm>
          <a:prstGeom prst="rect">
            <a:avLst/>
          </a:prstGeom>
        </p:spPr>
        <p:txBody>
          <a:bodyPr/>
          <a:lstStyle/>
          <a:p>
            <a:pPr marL="482111" indent="-482111">
              <a:lnSpc>
                <a:spcPct val="80000"/>
              </a:lnSpc>
              <a:spcBef>
                <a:spcPts val="400"/>
              </a:spcBef>
              <a:buChar char="■"/>
              <a:defRPr sz="2800"/>
            </a:pPr>
            <a:r>
              <a:t>Gradual, predictable flooding</a:t>
            </a:r>
          </a:p>
          <a:p>
            <a:pPr marL="928976" lvl="1" indent="-479713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defRPr sz="2400"/>
            </a:pPr>
            <a:r>
              <a:t>Inundation (July-October)</a:t>
            </a:r>
          </a:p>
          <a:p>
            <a:pPr marL="928976" lvl="1" indent="-479713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defRPr sz="2400"/>
            </a:pPr>
            <a:r>
              <a:t>Sprouting</a:t>
            </a:r>
          </a:p>
          <a:p>
            <a:pPr marL="928976" lvl="1" indent="-479713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defRPr sz="2400"/>
            </a:pPr>
            <a:r>
              <a:t>Summer</a:t>
            </a:r>
          </a:p>
          <a:p>
            <a:pPr marL="482111" indent="-482111">
              <a:lnSpc>
                <a:spcPct val="80000"/>
              </a:lnSpc>
              <a:spcBef>
                <a:spcPts val="400"/>
              </a:spcBef>
              <a:buChar char="■"/>
              <a:defRPr sz="2800"/>
            </a:pPr>
            <a:r>
              <a:t>Communication:</a:t>
            </a:r>
          </a:p>
          <a:p>
            <a:pPr marL="928976" lvl="1" indent="-479713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defRPr sz="2400"/>
            </a:pPr>
            <a:r>
              <a:t>Nubia-Egypt</a:t>
            </a:r>
          </a:p>
          <a:p>
            <a:pPr marL="1334135" lvl="2" indent="-443547">
              <a:lnSpc>
                <a:spcPct val="80000"/>
              </a:lnSpc>
              <a:spcBef>
                <a:spcPts val="300"/>
              </a:spcBef>
              <a:buChar char="■"/>
              <a:defRPr sz="2200"/>
            </a:pPr>
            <a:r>
              <a:t>Current: north</a:t>
            </a:r>
          </a:p>
          <a:p>
            <a:pPr marL="1334135" lvl="2" indent="-443547">
              <a:lnSpc>
                <a:spcPct val="80000"/>
              </a:lnSpc>
              <a:spcBef>
                <a:spcPts val="300"/>
              </a:spcBef>
              <a:buChar char="■"/>
              <a:defRPr sz="2200"/>
            </a:pPr>
            <a:r>
              <a:t>Winds: south</a:t>
            </a:r>
          </a:p>
          <a:p>
            <a:pPr marL="928976" lvl="1" indent="-479713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defRPr sz="2400"/>
            </a:pPr>
            <a:r>
              <a:t>Sub-Saharan Africa-Mesopotamia</a:t>
            </a:r>
          </a:p>
          <a:p>
            <a:pPr marL="482111" indent="-482111">
              <a:lnSpc>
                <a:spcPct val="80000"/>
              </a:lnSpc>
              <a:spcBef>
                <a:spcPts val="400"/>
              </a:spcBef>
              <a:buChar char="■"/>
              <a:defRPr sz="2800"/>
            </a:pPr>
            <a:r>
              <a:t>Increased in importance w/dessication of Sahara</a:t>
            </a:r>
          </a:p>
        </p:txBody>
      </p:sp>
      <p:pic>
        <p:nvPicPr>
          <p:cNvPr id="274" name="ben57549_0301.jpeg" descr="ben57549_03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417" y="2052319"/>
            <a:ext cx="5037104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ivilization Defin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Civilization Defined</a:t>
            </a:r>
          </a:p>
        </p:txBody>
      </p:sp>
      <p:sp>
        <p:nvSpPr>
          <p:cNvPr id="194" name="Urb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Urban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Political/military system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Social stratification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Economic specialization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Religion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Communications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“Higher Culture”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Early Agriculture in Nile Vall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Agriculture in Nile Valley</a:t>
            </a:r>
          </a:p>
        </p:txBody>
      </p:sp>
      <p:sp>
        <p:nvSpPr>
          <p:cNvPr id="277" name="10,000 BCE migrants from Red Sea hills (northern Ethiopia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2700"/>
              </a:spcBef>
              <a:buChar char="■"/>
              <a:defRPr sz="3132"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10,000 BCE migrants from Red Sea hills (northern Ethiopia)</a:t>
            </a:r>
          </a:p>
          <a:p>
            <a:pPr marL="773430" lvl="1" indent="-386715" defTabSz="508254">
              <a:spcBef>
                <a:spcPts val="500"/>
              </a:spcBef>
              <a:buClr>
                <a:srgbClr val="FF9900"/>
              </a:buClr>
              <a:defRPr sz="3132"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Introduce collection of wild grains, language roots of Coptic</a:t>
            </a:r>
          </a:p>
          <a:p>
            <a:pPr marL="386715" indent="-386715" defTabSz="508254">
              <a:spcBef>
                <a:spcPts val="2700"/>
              </a:spcBef>
              <a:buChar char="■"/>
              <a:defRPr sz="3132"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5000 BCE Sudanese cultivators, herders migrate to Nile river valley</a:t>
            </a:r>
          </a:p>
          <a:p>
            <a:pPr marL="386715" indent="-386715" defTabSz="508254">
              <a:spcBef>
                <a:spcPts val="2700"/>
              </a:spcBef>
              <a:buChar char="■"/>
              <a:defRPr sz="3132"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Adaption to seasonal flooding of Nile through construction of dikes, waterways</a:t>
            </a:r>
          </a:p>
          <a:p>
            <a:pPr marL="773430" lvl="1" indent="-386715" defTabSz="508254">
              <a:spcBef>
                <a:spcPts val="500"/>
              </a:spcBef>
              <a:buClr>
                <a:srgbClr val="FF9900"/>
              </a:buClr>
              <a:defRPr sz="3132"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Villages dot Nile by 4000 BCE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Impact on Political Organ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Impact on Political Organization</a:t>
            </a:r>
          </a:p>
        </p:txBody>
      </p:sp>
      <p:sp>
        <p:nvSpPr>
          <p:cNvPr id="280" name="Mesopotamia: grand public works to control flash floo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7209" indent="-537209">
              <a:buChar char="■"/>
            </a:pPr>
            <a:r>
              <a:t>Mesopotamia: grand public works to control flash floods</a:t>
            </a:r>
          </a:p>
          <a:p>
            <a:pPr marL="537209" indent="-537209">
              <a:buChar char="■"/>
            </a:pPr>
            <a:r>
              <a:t>Egypt: simple, local irrigation projects</a:t>
            </a:r>
          </a:p>
          <a:p>
            <a:pPr marL="537209" indent="-537209">
              <a:buChar char="■"/>
            </a:pPr>
            <a:r>
              <a:t>Rural rather than heavily urban development</a:t>
            </a:r>
          </a:p>
          <a:p>
            <a:pPr marL="537209" indent="-537209">
              <a:buChar char="■"/>
            </a:pPr>
            <a:r>
              <a:t>Trade networks develop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he Span of Egyptian Hi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Span of Egyptian History</a:t>
            </a:r>
          </a:p>
        </p:txBody>
      </p:sp>
      <p:sp>
        <p:nvSpPr>
          <p:cNvPr id="283" name="Early Nubian domination…"/>
          <p:cNvSpPr txBox="1">
            <a:spLocks noGrp="1"/>
          </p:cNvSpPr>
          <p:nvPr>
            <p:ph type="body" idx="1"/>
          </p:nvPr>
        </p:nvSpPr>
        <p:spPr>
          <a:xfrm>
            <a:off x="1515815" y="2603500"/>
            <a:ext cx="11201401" cy="5969000"/>
          </a:xfrm>
          <a:prstGeom prst="rect">
            <a:avLst/>
          </a:prstGeom>
        </p:spPr>
        <p:txBody>
          <a:bodyPr/>
          <a:lstStyle/>
          <a:p>
            <a:pPr marL="507364" indent="-507364">
              <a:lnSpc>
                <a:spcPct val="90000"/>
              </a:lnSpc>
              <a:spcBef>
                <a:spcPts val="500"/>
              </a:spcBef>
              <a:buChar char="■"/>
              <a:defRPr sz="3400"/>
            </a:pPr>
            <a:r>
              <a:t>Early Nubian domination</a:t>
            </a:r>
          </a:p>
          <a:p>
            <a:pPr marL="507364" indent="-507364">
              <a:lnSpc>
                <a:spcPct val="90000"/>
              </a:lnSpc>
              <a:spcBef>
                <a:spcPts val="500"/>
              </a:spcBef>
              <a:buChar char="■"/>
              <a:defRPr sz="3400"/>
            </a:pPr>
            <a:r>
              <a:t>Manetho, Egyptian priest/historian</a:t>
            </a:r>
          </a:p>
          <a:p>
            <a:pPr marL="922825" lvl="1" indent="-473563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defRPr sz="2800"/>
            </a:pPr>
            <a:r>
              <a:t>Archaic Period: 3100-2660 BCE</a:t>
            </a:r>
          </a:p>
          <a:p>
            <a:pPr marL="922825" lvl="1" indent="-473563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defRPr sz="2800"/>
            </a:pPr>
            <a:r>
              <a:t>Old Kingdom, 2660-2160 BCE</a:t>
            </a:r>
          </a:p>
          <a:p>
            <a:pPr marL="1330469" lvl="2" indent="-439881">
              <a:lnSpc>
                <a:spcPct val="90000"/>
              </a:lnSpc>
              <a:spcBef>
                <a:spcPts val="400"/>
              </a:spcBef>
              <a:buChar char="■"/>
              <a:defRPr sz="2400"/>
            </a:pPr>
            <a:r>
              <a:t>pyramids</a:t>
            </a:r>
          </a:p>
          <a:p>
            <a:pPr marL="922825" lvl="1" indent="-473563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defRPr sz="2800"/>
            </a:pPr>
            <a:r>
              <a:t>Middle Kingdom, 2160-1640 BCE</a:t>
            </a:r>
          </a:p>
          <a:p>
            <a:pPr marL="1330469" lvl="2" indent="-439881">
              <a:lnSpc>
                <a:spcPct val="90000"/>
              </a:lnSpc>
              <a:spcBef>
                <a:spcPts val="400"/>
              </a:spcBef>
              <a:buChar char="■"/>
              <a:defRPr sz="2400"/>
            </a:pPr>
            <a:r>
              <a:t>Hyksos invasion</a:t>
            </a:r>
          </a:p>
          <a:p>
            <a:pPr marL="922825" lvl="1" indent="-473563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defRPr sz="2800"/>
            </a:pPr>
            <a:r>
              <a:t>New Kingdom, 1550-1075 BCE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he Two Kingdoms of Egy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Two Kingdoms of Egypt</a:t>
            </a:r>
          </a:p>
        </p:txBody>
      </p:sp>
      <p:sp>
        <p:nvSpPr>
          <p:cNvPr id="286" name="Early on Egypt was two separate kingdoms…"/>
          <p:cNvSpPr txBox="1">
            <a:spLocks noGrp="1"/>
          </p:cNvSpPr>
          <p:nvPr>
            <p:ph type="body" sz="half" idx="1"/>
          </p:nvPr>
        </p:nvSpPr>
        <p:spPr>
          <a:xfrm>
            <a:off x="1028135" y="2542257"/>
            <a:ext cx="5578829" cy="5072946"/>
          </a:xfrm>
          <a:prstGeom prst="rect">
            <a:avLst/>
          </a:prstGeom>
        </p:spPr>
        <p:txBody>
          <a:bodyPr/>
          <a:lstStyle/>
          <a:p>
            <a:r>
              <a:t>Early on Egypt was two separate kingdoms </a:t>
            </a:r>
          </a:p>
          <a:p>
            <a:r>
              <a:t>Upper Kingdom (Southern Egypt)</a:t>
            </a:r>
          </a:p>
          <a:p>
            <a:r>
              <a:t>Lower Kingdom (Northern Egypt)</a:t>
            </a:r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4153" y="2264410"/>
            <a:ext cx="5105401" cy="372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9703" y="6020646"/>
            <a:ext cx="2654301" cy="281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600" y="2323535"/>
            <a:ext cx="5181600" cy="678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600" y="2323535"/>
            <a:ext cx="5181600" cy="678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1666" y="5974644"/>
            <a:ext cx="2997201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2400" y="5676335"/>
            <a:ext cx="7620000" cy="7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81666" y="3225517"/>
            <a:ext cx="2997201" cy="157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Unification of Egy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Unification of Egypt</a:t>
            </a:r>
          </a:p>
        </p:txBody>
      </p:sp>
      <p:sp>
        <p:nvSpPr>
          <p:cNvPr id="297" name="Legendary conqueror Menes, c. 3100 unifies the Egyptian kingdo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900"/>
              </a:spcBef>
              <a:buChar char="■"/>
              <a:defRPr sz="3348">
                <a:effectLst>
                  <a:outerShdw blurRad="23622" dist="2362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Legendary conqueror Menes, c. 3100 unifies the Egyptian kingdom</a:t>
            </a:r>
          </a:p>
          <a:p>
            <a:pPr marL="826769" lvl="1" indent="-413384" defTabSz="543305">
              <a:spcBef>
                <a:spcPts val="500"/>
              </a:spcBef>
              <a:buClr>
                <a:srgbClr val="FF9900"/>
              </a:buClr>
              <a:defRPr sz="3348">
                <a:effectLst>
                  <a:outerShdw blurRad="23622" dist="2362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Sometimes identified with Narmer</a:t>
            </a:r>
          </a:p>
          <a:p>
            <a:pPr marL="826769" lvl="1" indent="-413384" defTabSz="543305">
              <a:spcBef>
                <a:spcPts val="500"/>
              </a:spcBef>
              <a:buClr>
                <a:srgbClr val="FF9900"/>
              </a:buClr>
              <a:defRPr sz="3348">
                <a:effectLst>
                  <a:outerShdw blurRad="23622" dist="2362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Tradition: founder of Memphis, cultural and political center of ancient Egypt</a:t>
            </a:r>
          </a:p>
          <a:p>
            <a:pPr marL="826769" lvl="1" indent="-413384" defTabSz="543305">
              <a:spcBef>
                <a:spcPts val="500"/>
              </a:spcBef>
              <a:buClr>
                <a:srgbClr val="FF9900"/>
              </a:buClr>
              <a:defRPr sz="3348">
                <a:effectLst>
                  <a:outerShdw blurRad="23622" dist="2362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Instituted the rule of the Pharaoh</a:t>
            </a:r>
          </a:p>
          <a:p>
            <a:pPr marL="1171257" lvl="2" indent="-344487" defTabSz="543305">
              <a:spcBef>
                <a:spcPts val="400"/>
              </a:spcBef>
              <a:buChar char="■"/>
              <a:defRPr sz="2790">
                <a:effectLst>
                  <a:outerShdw blurRad="23622" dist="2362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Claimed descent from the gods</a:t>
            </a:r>
          </a:p>
          <a:p>
            <a:pPr marL="1171257" lvl="2" indent="-344487" defTabSz="543305">
              <a:spcBef>
                <a:spcPts val="400"/>
              </a:spcBef>
              <a:buChar char="■"/>
              <a:defRPr sz="2790">
                <a:effectLst>
                  <a:outerShdw blurRad="23622" dist="2362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Absolute rulers, had slaves buried with them from 2600 BCE</a:t>
            </a:r>
          </a:p>
          <a:p>
            <a:pPr marL="1171257" lvl="2" indent="-344487" defTabSz="543305">
              <a:spcBef>
                <a:spcPts val="400"/>
              </a:spcBef>
              <a:buChar char="■"/>
              <a:defRPr sz="2790">
                <a:effectLst>
                  <a:outerShdw blurRad="23622" dist="2362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Most powerful during Archaic Period (3100-2660 BCE)  and Old Kingdom (2660-2160 BCE)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he Pharao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Pharaohs </a:t>
            </a:r>
          </a:p>
        </p:txBody>
      </p:sp>
      <p:sp>
        <p:nvSpPr>
          <p:cNvPr id="300" name="The Pharaohs were chief priests and therefore considered to be god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Pharaohs were chief priests and therefore considered to be gods. </a:t>
            </a:r>
          </a:p>
          <a:p>
            <a:r>
              <a:t>ka = the mind and was believed to be immortal. Does preservation of life lead in the development of civilization? </a:t>
            </a:r>
          </a:p>
          <a:p>
            <a:r>
              <a:t>Government = Theocracy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ocial Hierarc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Hierarchy </a:t>
            </a:r>
          </a:p>
        </p:txBody>
      </p:sp>
      <p:sp>
        <p:nvSpPr>
          <p:cNvPr id="303" name="Triangle"/>
          <p:cNvSpPr/>
          <p:nvPr/>
        </p:nvSpPr>
        <p:spPr>
          <a:xfrm>
            <a:off x="3004308" y="2431174"/>
            <a:ext cx="6996184" cy="5829546"/>
          </a:xfrm>
          <a:prstGeom prst="triangle">
            <a:avLst/>
          </a:prstGeom>
          <a:solidFill>
            <a:srgbClr val="FFFFFF"/>
          </a:solidFill>
          <a:ln w="25400">
            <a:solidFill>
              <a:srgbClr val="BBE0E3"/>
            </a:solidFill>
            <a:bevel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Pharaoh"/>
          <p:cNvSpPr txBox="1"/>
          <p:nvPr/>
        </p:nvSpPr>
        <p:spPr>
          <a:xfrm>
            <a:off x="5613694" y="2416280"/>
            <a:ext cx="2158413" cy="56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Pharaoh</a:t>
            </a:r>
          </a:p>
        </p:txBody>
      </p:sp>
      <p:sp>
        <p:nvSpPr>
          <p:cNvPr id="305" name="Royal Advisor"/>
          <p:cNvSpPr txBox="1"/>
          <p:nvPr/>
        </p:nvSpPr>
        <p:spPr>
          <a:xfrm>
            <a:off x="5398512" y="3453619"/>
            <a:ext cx="258877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Royal Advisor</a:t>
            </a:r>
          </a:p>
        </p:txBody>
      </p:sp>
      <p:sp>
        <p:nvSpPr>
          <p:cNvPr id="306" name="Priests"/>
          <p:cNvSpPr txBox="1"/>
          <p:nvPr/>
        </p:nvSpPr>
        <p:spPr>
          <a:xfrm>
            <a:off x="5693473" y="4478674"/>
            <a:ext cx="1617854" cy="63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Priests</a:t>
            </a:r>
          </a:p>
        </p:txBody>
      </p:sp>
      <p:sp>
        <p:nvSpPr>
          <p:cNvPr id="307" name="Traders/Merchants"/>
          <p:cNvSpPr txBox="1"/>
          <p:nvPr/>
        </p:nvSpPr>
        <p:spPr>
          <a:xfrm>
            <a:off x="4837095" y="5468292"/>
            <a:ext cx="3711610" cy="57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Traders/Merchants</a:t>
            </a:r>
          </a:p>
        </p:txBody>
      </p:sp>
      <p:sp>
        <p:nvSpPr>
          <p:cNvPr id="308" name="Ordinary Citizens"/>
          <p:cNvSpPr txBox="1"/>
          <p:nvPr/>
        </p:nvSpPr>
        <p:spPr>
          <a:xfrm>
            <a:off x="5179896" y="6518832"/>
            <a:ext cx="3026009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Ordinary Citizens</a:t>
            </a:r>
          </a:p>
        </p:txBody>
      </p:sp>
      <p:sp>
        <p:nvSpPr>
          <p:cNvPr id="309" name="Slaves"/>
          <p:cNvSpPr txBox="1"/>
          <p:nvPr/>
        </p:nvSpPr>
        <p:spPr>
          <a:xfrm>
            <a:off x="5726076" y="7688156"/>
            <a:ext cx="1552648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Slaves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he Pyrami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Pyramids</a:t>
            </a:r>
          </a:p>
        </p:txBody>
      </p:sp>
      <p:sp>
        <p:nvSpPr>
          <p:cNvPr id="312" name="Early architecture from Old Kingdom…"/>
          <p:cNvSpPr txBox="1">
            <a:spLocks noGrp="1"/>
          </p:cNvSpPr>
          <p:nvPr>
            <p:ph type="body" sz="half" idx="1"/>
          </p:nvPr>
        </p:nvSpPr>
        <p:spPr>
          <a:xfrm>
            <a:off x="6998193" y="2189762"/>
            <a:ext cx="4565228" cy="5875726"/>
          </a:xfrm>
          <a:prstGeom prst="rect">
            <a:avLst/>
          </a:prstGeom>
        </p:spPr>
        <p:txBody>
          <a:bodyPr/>
          <a:lstStyle/>
          <a:p>
            <a:pPr marL="489687" indent="-489687" defTabSz="461518">
              <a:lnSpc>
                <a:spcPct val="90000"/>
              </a:lnSpc>
              <a:spcBef>
                <a:spcPts val="4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Early architecture from Old Kingdom</a:t>
            </a:r>
          </a:p>
          <a:p>
            <a:pPr marL="489687" indent="-489687" defTabSz="461518">
              <a:lnSpc>
                <a:spcPct val="90000"/>
              </a:lnSpc>
              <a:spcBef>
                <a:spcPts val="4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Tallest buildings in the world until 19th century</a:t>
            </a:r>
          </a:p>
          <a:p>
            <a:pPr marL="489687" indent="-489687" defTabSz="461518">
              <a:lnSpc>
                <a:spcPct val="90000"/>
              </a:lnSpc>
              <a:spcBef>
                <a:spcPts val="4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2M Blocks, some 60 tons each</a:t>
            </a:r>
          </a:p>
          <a:p>
            <a:pPr marL="489687" indent="-489687" defTabSz="461518">
              <a:lnSpc>
                <a:spcPct val="90000"/>
              </a:lnSpc>
              <a:spcBef>
                <a:spcPts val="4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Role: burial chambers for Pharaohs</a:t>
            </a:r>
          </a:p>
          <a:p>
            <a:pPr marL="489687" indent="-489687" defTabSz="461518">
              <a:lnSpc>
                <a:spcPct val="90000"/>
              </a:lnSpc>
              <a:spcBef>
                <a:spcPts val="400"/>
              </a:spcBef>
              <a:buChar char="■"/>
              <a:defRPr sz="2844" i="1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How were the pyramids built?</a:t>
            </a:r>
            <a:r>
              <a:t> </a:t>
            </a:r>
          </a:p>
          <a:p>
            <a:pPr marL="840842" lvl="1" indent="-489687" defTabSz="461518">
              <a:lnSpc>
                <a:spcPct val="90000"/>
              </a:lnSpc>
              <a:spcBef>
                <a:spcPts val="400"/>
              </a:spcBef>
              <a:buChar char="■"/>
              <a:defRPr sz="2844" i="1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Video - Pyramids of Giza</a:t>
            </a:r>
          </a:p>
        </p:txBody>
      </p:sp>
      <p:pic>
        <p:nvPicPr>
          <p:cNvPr id="313" name="cephren.jpg" descr="cephr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39" y="3036711"/>
            <a:ext cx="5737015" cy="4921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gyptian Urban Cul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Egyptian Urban Culture</a:t>
            </a:r>
          </a:p>
        </p:txBody>
      </p:sp>
      <p:sp>
        <p:nvSpPr>
          <p:cNvPr id="318" name="Major cities along Nile river, especially at del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lnSpc>
                <a:spcPct val="90000"/>
              </a:lnSpc>
              <a:spcBef>
                <a:spcPts val="2600"/>
              </a:spcBef>
              <a:buChar char="■"/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Major cities along Nile river, especially at delta</a:t>
            </a:r>
          </a:p>
          <a:p>
            <a:pPr marL="746759" lvl="1" indent="-373379" defTabSz="490727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Memphis c. 3100 BCE, Heliopolis c. 2900 BCE</a:t>
            </a:r>
          </a:p>
          <a:p>
            <a:pPr marL="373379" indent="-373379" defTabSz="490727">
              <a:lnSpc>
                <a:spcPct val="90000"/>
              </a:lnSpc>
              <a:spcBef>
                <a:spcPts val="2600"/>
              </a:spcBef>
              <a:buChar char="■"/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Nubian cities include Kerma, Napata, Meroë</a:t>
            </a:r>
          </a:p>
          <a:p>
            <a:pPr marL="746759" lvl="1" indent="-373379" defTabSz="490727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Located at cataracts of the Nile</a:t>
            </a:r>
          </a:p>
          <a:p>
            <a:pPr marL="373379" indent="-373379" defTabSz="490727">
              <a:lnSpc>
                <a:spcPct val="90000"/>
              </a:lnSpc>
              <a:spcBef>
                <a:spcPts val="2600"/>
              </a:spcBef>
              <a:buChar char="■"/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Well-defined social classes </a:t>
            </a:r>
          </a:p>
          <a:p>
            <a:pPr marL="746759" lvl="1" indent="-373379" defTabSz="490727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Pharaohs to slaves</a:t>
            </a:r>
          </a:p>
          <a:p>
            <a:pPr marL="746759" lvl="1" indent="-373379" defTabSz="490727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Archaeological discoveries in Nubia also support class-based society</a:t>
            </a:r>
          </a:p>
          <a:p>
            <a:pPr marL="746759" lvl="1" indent="-373379" defTabSz="490727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Patriarchal societies, notable exceptions: female Pharaoh Hatshepsut (r. 1472-1458 BCE)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ivilization and  the Means of P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Civilization and </a:t>
            </a:r>
            <a:br/>
            <a:r>
              <a:t>the Means of Production</a:t>
            </a:r>
          </a:p>
        </p:txBody>
      </p:sp>
      <p:sp>
        <p:nvSpPr>
          <p:cNvPr id="197" name="Essential element: concentration of weal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Essential element: concentration of wealth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Agriculture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Control over natural resources</a:t>
            </a:r>
          </a:p>
          <a:p>
            <a:pPr marL="796289" lvl="1" indent="-377189">
              <a:spcBef>
                <a:spcPts val="600"/>
              </a:spcBef>
              <a:buClr>
                <a:srgbClr val="FF9900"/>
              </a:buClr>
              <a:defRPr sz="3600"/>
            </a:pPr>
            <a:r>
              <a:t>Development of ancient civilization </a:t>
            </a:r>
          </a:p>
          <a:p>
            <a:pPr marL="1152525" lvl="2" indent="-314325">
              <a:spcBef>
                <a:spcPts val="500"/>
              </a:spcBef>
              <a:buChar char="■"/>
              <a:defRPr sz="3000"/>
            </a:pPr>
            <a:r>
              <a:t>not hunter-gatherer economics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lations with Nub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Relations with Nubia</a:t>
            </a:r>
          </a:p>
        </p:txBody>
      </p:sp>
      <p:sp>
        <p:nvSpPr>
          <p:cNvPr id="321" name="Competition over Nile tra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900"/>
              </a:spcBef>
              <a:buChar char="■"/>
              <a:defRPr sz="3312">
                <a:effectLst>
                  <a:outerShdw blurRad="23368" dist="2336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Competition over Nile trade</a:t>
            </a:r>
          </a:p>
          <a:p>
            <a:pPr marL="408940" indent="-408940" defTabSz="537463">
              <a:spcBef>
                <a:spcPts val="2900"/>
              </a:spcBef>
              <a:buChar char="■"/>
              <a:defRPr sz="3312">
                <a:effectLst>
                  <a:outerShdw blurRad="23368" dist="2336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Military conflict between 3100-2600 BCE</a:t>
            </a:r>
          </a:p>
          <a:p>
            <a:pPr marL="408940" indent="-408940" defTabSz="537463">
              <a:spcBef>
                <a:spcPts val="2900"/>
              </a:spcBef>
              <a:buChar char="■"/>
              <a:defRPr sz="3312">
                <a:effectLst>
                  <a:outerShdw blurRad="23368" dist="2336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Drives Nubians to the south</a:t>
            </a:r>
          </a:p>
          <a:p>
            <a:pPr marL="817880" lvl="1" indent="-408940" defTabSz="537463">
              <a:spcBef>
                <a:spcPts val="500"/>
              </a:spcBef>
              <a:buClr>
                <a:srgbClr val="FF9900"/>
              </a:buClr>
              <a:defRPr sz="3312">
                <a:effectLst>
                  <a:outerShdw blurRad="23368" dist="2336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Established Kingdom of Kush, c. 2500 BCE</a:t>
            </a:r>
          </a:p>
          <a:p>
            <a:pPr marL="408940" indent="-408940" defTabSz="537463">
              <a:spcBef>
                <a:spcPts val="2900"/>
              </a:spcBef>
              <a:buChar char="■"/>
              <a:defRPr sz="3312">
                <a:effectLst>
                  <a:outerShdw blurRad="23368" dist="2336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Trade, cultural influences continue despite military conflict</a:t>
            </a:r>
          </a:p>
          <a:p>
            <a:pPr marL="408940" indent="-408940" defTabSz="537463">
              <a:spcBef>
                <a:spcPts val="2900"/>
              </a:spcBef>
              <a:buChar char="■"/>
              <a:defRPr sz="3312">
                <a:effectLst>
                  <a:outerShdw blurRad="23368" dist="2336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have we noticed about civilizations as they grow?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urmoil and Empi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Turmoil and Empire</a:t>
            </a:r>
          </a:p>
        </p:txBody>
      </p:sp>
      <p:sp>
        <p:nvSpPr>
          <p:cNvPr id="324" name="Increasing agricultural productivity at end of Old Kingdom leads to rise of regional powers and decline of central state (2160-2040 BCE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4395" indent="-424395" defTabSz="461518">
              <a:spcBef>
                <a:spcPts val="25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Increasing agricultural productivity at end of Old Kingdom leads to rise of regional powers and decline of central state (2160-2040 BCE)</a:t>
            </a:r>
          </a:p>
          <a:p>
            <a:pPr marL="424395" indent="-424395" defTabSz="461518">
              <a:spcBef>
                <a:spcPts val="25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Beginning of Middle Kingdom (2040-1640 BCE)</a:t>
            </a:r>
          </a:p>
          <a:p>
            <a:pPr marL="424395" indent="-424395" defTabSz="461518">
              <a:spcBef>
                <a:spcPts val="25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Invasion of Hyksos from southwest Asia, c. 1674 BCE</a:t>
            </a:r>
          </a:p>
          <a:p>
            <a:pPr marL="835922" lvl="1" indent="-481005" defTabSz="461518">
              <a:spcBef>
                <a:spcPts val="400"/>
              </a:spcBef>
              <a:buClr>
                <a:srgbClr val="FF9900"/>
              </a:buClr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Semitic people, horse riders with bronze weaponry</a:t>
            </a:r>
          </a:p>
          <a:p>
            <a:pPr marL="424395" indent="-424395" defTabSz="461518">
              <a:spcBef>
                <a:spcPts val="25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Driven out by local military efforts, creation of New Kingdom (1550-1070 BCE)</a:t>
            </a:r>
          </a:p>
          <a:p>
            <a:pPr marL="775550" lvl="1" indent="-424395" defTabSz="461518">
              <a:spcBef>
                <a:spcPts val="2500"/>
              </a:spcBef>
              <a:buChar char="■"/>
              <a:defRPr sz="2844"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Ahmose 1560 BCE - hero of the Egyptian struggle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327" name="Egyptian Relig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Egyptian Religion </a:t>
            </a:r>
          </a:p>
        </p:txBody>
      </p:sp>
      <p:sp>
        <p:nvSpPr>
          <p:cNvPr id="328" name="Polytheistic = over 2,000 gods and goddesse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Polytheistic = over 2,000 gods and goddesses </a:t>
            </a:r>
          </a:p>
          <a:p>
            <a:r>
              <a:t>Built huge temples to honor the gods. Why is that significant? </a:t>
            </a:r>
          </a:p>
          <a:p>
            <a:r>
              <a:t>Believed in the afterlife.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yreaus_inspired_manifestation_divine_ancient_rites_osiris_isis_sacred_couple_full.jpg" descr="pyreaus_inspired_manifestation_divine_ancient_rites_osiris_isis_sacred_couple_full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77524" y="2552700"/>
            <a:ext cx="5384801" cy="6070600"/>
          </a:xfrm>
          <a:prstGeom prst="rect">
            <a:avLst/>
          </a:prstGeom>
        </p:spPr>
      </p:pic>
      <p:sp>
        <p:nvSpPr>
          <p:cNvPr id="331" name="Osiris and I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Osiris and Isis </a:t>
            </a:r>
          </a:p>
        </p:txBody>
      </p:sp>
      <p:sp>
        <p:nvSpPr>
          <p:cNvPr id="332" name="“Behold the Lord of all things is born!”…"/>
          <p:cNvSpPr txBox="1">
            <a:spLocks noGrp="1"/>
          </p:cNvSpPr>
          <p:nvPr>
            <p:ph type="body" sz="half" idx="1"/>
          </p:nvPr>
        </p:nvSpPr>
        <p:spPr>
          <a:xfrm>
            <a:off x="6756400" y="2350628"/>
            <a:ext cx="5334000" cy="5969001"/>
          </a:xfrm>
          <a:prstGeom prst="rect">
            <a:avLst/>
          </a:prstGeom>
        </p:spPr>
        <p:txBody>
          <a:bodyPr/>
          <a:lstStyle/>
          <a:p>
            <a:r>
              <a:t>“Behold the Lord of all things is born!”</a:t>
            </a:r>
          </a:p>
          <a:p>
            <a:r>
              <a:t>What is the purpose of this legend? What do you take away from the story?</a:t>
            </a:r>
          </a:p>
          <a:p>
            <a:r>
              <a:t>What seems to be the moral?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he Ennea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Ennead</a:t>
            </a:r>
          </a:p>
        </p:txBody>
      </p:sp>
      <p:sp>
        <p:nvSpPr>
          <p:cNvPr id="335" name="The Nine Gods of Heliopolis (Sun City)…"/>
          <p:cNvSpPr txBox="1">
            <a:spLocks noGrp="1"/>
          </p:cNvSpPr>
          <p:nvPr>
            <p:ph type="body" idx="1"/>
          </p:nvPr>
        </p:nvSpPr>
        <p:spPr>
          <a:xfrm>
            <a:off x="468206" y="1892300"/>
            <a:ext cx="11201401" cy="5969000"/>
          </a:xfrm>
          <a:prstGeom prst="rect">
            <a:avLst/>
          </a:prstGeom>
        </p:spPr>
        <p:txBody>
          <a:bodyPr/>
          <a:lstStyle/>
          <a:p>
            <a:r>
              <a:t>The Nine Gods of Heliopolis (Sun City) </a:t>
            </a:r>
          </a:p>
          <a:p>
            <a:pPr lvl="1"/>
            <a:r>
              <a:t>Ra-Atum </a:t>
            </a:r>
          </a:p>
          <a:p>
            <a:pPr lvl="1"/>
            <a:r>
              <a:t>Shu = Tefenet </a:t>
            </a:r>
          </a:p>
          <a:p>
            <a:pPr lvl="1"/>
            <a:r>
              <a:t>Geb = Nut </a:t>
            </a:r>
          </a:p>
          <a:p>
            <a:pPr lvl="1"/>
            <a:r>
              <a:t>Osiris = Isis </a:t>
            </a:r>
          </a:p>
          <a:p>
            <a:pPr lvl="1"/>
            <a:r>
              <a:t>Seth = Nephthys </a:t>
            </a:r>
          </a:p>
        </p:txBody>
      </p:sp>
      <p:pic>
        <p:nvPicPr>
          <p:cNvPr id="336" name="GW473H296.jpg" descr="GW473H2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2455" y="2895564"/>
            <a:ext cx="7854442" cy="4915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ocial import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importance </a:t>
            </a:r>
          </a:p>
        </p:txBody>
      </p:sp>
      <p:sp>
        <p:nvSpPr>
          <p:cNvPr id="339" name="Egyptian Civilization varied greatly from Mesopotamian city-stat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Egyptian Civilization varied greatly from Mesopotamian city-states. </a:t>
            </a:r>
          </a:p>
          <a:p>
            <a:r>
              <a:t>Egypt’s United Kingdom allowed for:</a:t>
            </a:r>
          </a:p>
          <a:p>
            <a:pPr lvl="2"/>
            <a:r>
              <a:t>High degree of unity </a:t>
            </a:r>
          </a:p>
          <a:p>
            <a:pPr lvl="2"/>
            <a:r>
              <a:t>Stability </a:t>
            </a:r>
          </a:p>
          <a:p>
            <a:pPr lvl="2"/>
            <a:r>
              <a:t>Cultural Continuity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Hieroglyp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Hieroglyphs</a:t>
            </a:r>
          </a:p>
        </p:txBody>
      </p:sp>
      <p:sp>
        <p:nvSpPr>
          <p:cNvPr id="342" name="“Sacred Writings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512" indent="-440512" defTabSz="479044">
              <a:lnSpc>
                <a:spcPct val="90000"/>
              </a:lnSpc>
              <a:spcBef>
                <a:spcPts val="2600"/>
              </a:spcBef>
              <a:buChar char="■"/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“Sacred Writings”</a:t>
            </a:r>
          </a:p>
          <a:p>
            <a:pPr marL="867666" lvl="1" indent="-499271" defTabSz="479044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Preserved on papyrus, made from reeds</a:t>
            </a:r>
          </a:p>
          <a:p>
            <a:pPr marL="867666" lvl="1" indent="-499271" defTabSz="479044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Simplified form: hieratic script, 2600 BCE-600 CE</a:t>
            </a:r>
          </a:p>
          <a:p>
            <a:pPr marL="440512" indent="-440512" defTabSz="479044">
              <a:lnSpc>
                <a:spcPct val="90000"/>
              </a:lnSpc>
              <a:spcBef>
                <a:spcPts val="2600"/>
              </a:spcBef>
              <a:buChar char="■"/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Rosetta Stone, discovered 1799</a:t>
            </a:r>
          </a:p>
          <a:p>
            <a:pPr marL="867666" lvl="1" indent="-499271" defTabSz="479044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Hieroglyphs</a:t>
            </a:r>
          </a:p>
          <a:p>
            <a:pPr marL="867666" lvl="1" indent="-499271" defTabSz="479044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Demotic (“popular”)</a:t>
            </a:r>
          </a:p>
          <a:p>
            <a:pPr marL="867666" lvl="1" indent="-499271" defTabSz="479044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Greek</a:t>
            </a:r>
          </a:p>
          <a:p>
            <a:pPr marL="440512" indent="-440512" defTabSz="479044">
              <a:lnSpc>
                <a:spcPct val="90000"/>
              </a:lnSpc>
              <a:spcBef>
                <a:spcPts val="2600"/>
              </a:spcBef>
              <a:buChar char="■"/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Pictographs</a:t>
            </a:r>
          </a:p>
          <a:p>
            <a:pPr marL="440512" indent="-440512" defTabSz="479044">
              <a:lnSpc>
                <a:spcPct val="90000"/>
              </a:lnSpc>
              <a:spcBef>
                <a:spcPts val="2600"/>
              </a:spcBef>
              <a:buChar char="■"/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Meroitic language recorded in alphabet after 5th century BCE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hieroglyphics.jpg" descr="hieroglyphics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584" r="258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Intellectual Advanc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Intellectual Advancements</a:t>
            </a:r>
          </a:p>
        </p:txBody>
      </p:sp>
      <p:sp>
        <p:nvSpPr>
          <p:cNvPr id="347" name="Developed written numbers for recording tax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2600"/>
              </a:spcBef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Developed written numbers for recording taxes </a:t>
            </a:r>
          </a:p>
          <a:p>
            <a:pPr marL="1120139" lvl="2" indent="-373379" defTabSz="490727">
              <a:spcBef>
                <a:spcPts val="2600"/>
              </a:spcBef>
              <a:defRPr sz="2435" i="1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Addition and Subtraction</a:t>
            </a:r>
          </a:p>
          <a:p>
            <a:pPr marL="1047538" lvl="2" indent="-300778" defTabSz="490727">
              <a:spcBef>
                <a:spcPts val="2600"/>
              </a:spcBef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sz="2435" i="1">
                <a:latin typeface="Avenir Next"/>
                <a:ea typeface="Avenir Next"/>
                <a:cs typeface="Avenir Next"/>
                <a:sym typeface="Avenir Next"/>
              </a:rPr>
              <a:t>Ratio of a Circle 360 degree</a:t>
            </a:r>
            <a:r>
              <a:t> </a:t>
            </a:r>
          </a:p>
          <a:p>
            <a:pPr marL="373379" indent="-373379" defTabSz="490727">
              <a:spcBef>
                <a:spcPts val="2600"/>
              </a:spcBef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Calendar - Sirius Solar alignment</a:t>
            </a:r>
          </a:p>
          <a:p>
            <a:pPr marL="1177583" lvl="2" indent="-430823" defTabSz="490727">
              <a:spcBef>
                <a:spcPts val="2600"/>
              </a:spcBef>
              <a:defRPr sz="218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sz="2520" i="1">
                <a:latin typeface="Avenir Next"/>
                <a:ea typeface="Avenir Next"/>
                <a:cs typeface="Avenir Next"/>
                <a:sym typeface="Avenir Next"/>
              </a:rPr>
              <a:t>12 month calendar so accurate only 6 hours off the current record.</a:t>
            </a:r>
            <a:r>
              <a:t> </a:t>
            </a:r>
          </a:p>
          <a:p>
            <a:pPr marL="269663" indent="-269663" defTabSz="490727">
              <a:spcBef>
                <a:spcPts val="2600"/>
              </a:spcBef>
              <a:defRPr sz="3024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Medicine - Natural versus Supernatural </a:t>
            </a:r>
          </a:p>
          <a:p>
            <a:pPr marL="1016423" lvl="2" indent="-269663" defTabSz="490727">
              <a:spcBef>
                <a:spcPts val="2600"/>
              </a:spcBef>
              <a:defRPr sz="2520" i="1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Listened to heartbeat, used natural sources like castor oil to alleviate pain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Agriculture and Indus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Agriculture and Industry </a:t>
            </a:r>
          </a:p>
        </p:txBody>
      </p:sp>
      <p:sp>
        <p:nvSpPr>
          <p:cNvPr id="350" name="The “gift of the Nile” resulted in most of Egypt’s splendo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“gift of the Nile” resulted in most of Egypt’s splendor. </a:t>
            </a:r>
          </a:p>
          <a:p>
            <a:r>
              <a:t>Nutritious soil that yielded excellent crops</a:t>
            </a:r>
          </a:p>
          <a:p>
            <a:pPr lvl="2"/>
            <a:r>
              <a:t>Wheat, Barley, Millet, Vegetables, Fruits, Flax, and Cotton</a:t>
            </a:r>
          </a:p>
          <a:p>
            <a:r>
              <a:t>Economic Collectivism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Mesopotam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Mesopotamia</a:t>
            </a:r>
          </a:p>
        </p:txBody>
      </p:sp>
      <p:sp>
        <p:nvSpPr>
          <p:cNvPr id="200" name="“Between the Rivers”…"/>
          <p:cNvSpPr txBox="1">
            <a:spLocks noGrp="1"/>
          </p:cNvSpPr>
          <p:nvPr>
            <p:ph type="body" sz="half" idx="1"/>
          </p:nvPr>
        </p:nvSpPr>
        <p:spPr>
          <a:xfrm>
            <a:off x="7029424" y="2970858"/>
            <a:ext cx="5323841" cy="5310647"/>
          </a:xfrm>
          <a:prstGeom prst="rect">
            <a:avLst/>
          </a:prstGeom>
        </p:spPr>
        <p:txBody>
          <a:bodyPr/>
          <a:lstStyle/>
          <a:p>
            <a:pPr marL="474784" indent="-474784">
              <a:spcBef>
                <a:spcPts val="600"/>
              </a:spcBef>
              <a:buChar char="■"/>
              <a:defRPr sz="3600"/>
            </a:pPr>
            <a:r>
              <a:t>“Between the Rivers”</a:t>
            </a:r>
          </a:p>
          <a:p>
            <a:pPr marL="862878" lvl="1" indent="-443778">
              <a:spcBef>
                <a:spcPts val="500"/>
              </a:spcBef>
              <a:buClr>
                <a:srgbClr val="FF9900"/>
              </a:buClr>
              <a:defRPr sz="3000"/>
            </a:pPr>
            <a:r>
              <a:t>Tigris and Euphrates</a:t>
            </a:r>
          </a:p>
          <a:p>
            <a:pPr marL="474784" indent="-474784">
              <a:spcBef>
                <a:spcPts val="600"/>
              </a:spcBef>
              <a:buChar char="■"/>
              <a:defRPr sz="3600"/>
            </a:pPr>
            <a:r>
              <a:t>Contemporary Iran, Iraq</a:t>
            </a:r>
          </a:p>
          <a:p>
            <a:pPr marL="474784" indent="-474784">
              <a:spcBef>
                <a:spcPts val="600"/>
              </a:spcBef>
              <a:buChar char="■"/>
              <a:defRPr sz="3600"/>
            </a:pPr>
            <a:r>
              <a:t>Cultural continuum of “fertile crescent”</a:t>
            </a:r>
          </a:p>
        </p:txBody>
      </p:sp>
      <p:pic>
        <p:nvPicPr>
          <p:cNvPr id="201" name="ben57549_0201L.jpeg" descr="ben57549_0201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482" y="3131537"/>
            <a:ext cx="6012670" cy="498928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Rectangle"/>
          <p:cNvSpPr/>
          <p:nvPr/>
        </p:nvSpPr>
        <p:spPr>
          <a:xfrm>
            <a:off x="650239" y="7694507"/>
            <a:ext cx="5852162" cy="216747"/>
          </a:xfrm>
          <a:prstGeom prst="rect">
            <a:avLst/>
          </a:prstGeom>
          <a:solidFill>
            <a:srgbClr val="006699"/>
          </a:solidFill>
          <a:ln w="12700">
            <a:solidFill>
              <a:srgbClr val="006699"/>
            </a:solidFill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Economic Speci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Economic Specialization</a:t>
            </a:r>
          </a:p>
        </p:txBody>
      </p:sp>
      <p:sp>
        <p:nvSpPr>
          <p:cNvPr id="353" name="Bronze metallurgy introduced late, with Hyksos invas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Bronze metallurgy introduced late, with Hyksos invasion</a:t>
            </a:r>
          </a:p>
          <a:p>
            <a:pPr>
              <a:buChar char="■"/>
            </a:pPr>
            <a:r>
              <a:t>Development of iron early, c. 900 BCE</a:t>
            </a:r>
          </a:p>
          <a:p>
            <a:pPr>
              <a:buChar char="■"/>
            </a:pPr>
            <a:r>
              <a:t>Trade along Nile river</a:t>
            </a:r>
          </a:p>
          <a:p>
            <a:pPr lvl="1">
              <a:spcBef>
                <a:spcPts val="600"/>
              </a:spcBef>
              <a:buClr>
                <a:srgbClr val="FF9900"/>
              </a:buClr>
            </a:pPr>
            <a:r>
              <a:t>More difficult in Nubia due to cataracts</a:t>
            </a:r>
          </a:p>
          <a:p>
            <a:pPr lvl="1">
              <a:spcBef>
                <a:spcPts val="600"/>
              </a:spcBef>
              <a:buClr>
                <a:srgbClr val="FF9900"/>
              </a:buClr>
            </a:pPr>
            <a:r>
              <a:t>Sea trade in Mediterranean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ATUM.jpg" descr="ATUM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356" name="Egyptian Achiev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Egyptian Achievement </a:t>
            </a:r>
          </a:p>
        </p:txBody>
      </p:sp>
      <p:sp>
        <p:nvSpPr>
          <p:cNvPr id="357" name="Peace and Self-Sufficienc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Peace and Self-Sufficiency </a:t>
            </a:r>
          </a:p>
          <a:p>
            <a:r>
              <a:t>Legacy </a:t>
            </a:r>
          </a:p>
          <a:p>
            <a:pPr lvl="2">
              <a:defRPr sz="3000"/>
            </a:pPr>
            <a:r>
              <a:t>Musical Instruments </a:t>
            </a:r>
          </a:p>
          <a:p>
            <a:pPr lvl="2">
              <a:defRPr sz="3000"/>
            </a:pPr>
            <a:r>
              <a:t>Agricultural Techniques</a:t>
            </a:r>
          </a:p>
          <a:p>
            <a:pPr lvl="2">
              <a:defRPr sz="3000"/>
            </a:pPr>
            <a:r>
              <a:t>Pharmacy - Medicine </a:t>
            </a:r>
          </a:p>
          <a:p>
            <a:pPr marL="1156493" lvl="2" indent="-369093">
              <a:defRPr sz="3000"/>
            </a:pPr>
            <a:r>
              <a:t>Pyramids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Next Wee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Week</a:t>
            </a:r>
          </a:p>
        </p:txBody>
      </p:sp>
      <p:sp>
        <p:nvSpPr>
          <p:cNvPr id="360" name="Think about the connection from Egypt and Mesopotamia to that of India. Consider religion, culture, and society. How does this concept of civilization carry on into Antiquity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are the enduring qualities of civilization? How do the cornerstones of civilization fit into the mold of society? 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e Wealth of the Riv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Wealth of the Rivers</a:t>
            </a:r>
          </a:p>
        </p:txBody>
      </p:sp>
      <p:sp>
        <p:nvSpPr>
          <p:cNvPr id="205" name="Nutrient-rich sil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1381" indent="-381381" defTabSz="531622">
              <a:lnSpc>
                <a:spcPct val="90000"/>
              </a:lnSpc>
              <a:spcBef>
                <a:spcPts val="3400"/>
              </a:spcBef>
              <a:buChar char="■"/>
              <a:defRPr sz="3640"/>
            </a:pPr>
            <a:r>
              <a:t>Nutrient-rich silt</a:t>
            </a:r>
          </a:p>
          <a:p>
            <a:pPr marL="381381" indent="-381381" defTabSz="531622">
              <a:lnSpc>
                <a:spcPct val="90000"/>
              </a:lnSpc>
              <a:spcBef>
                <a:spcPts val="3400"/>
              </a:spcBef>
              <a:buChar char="■"/>
              <a:defRPr sz="3640"/>
            </a:pPr>
            <a:r>
              <a:t>Key: irrigation</a:t>
            </a:r>
          </a:p>
          <a:p>
            <a:pPr marL="724623" lvl="1" indent="-343242" defTabSz="531622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276"/>
            </a:pPr>
            <a:r>
              <a:t>Necessity of coordinated efforts</a:t>
            </a:r>
          </a:p>
          <a:p>
            <a:pPr marL="724623" lvl="1" indent="-343242" defTabSz="531622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276"/>
            </a:pPr>
            <a:r>
              <a:t>Promoted development of local governments </a:t>
            </a:r>
          </a:p>
          <a:p>
            <a:pPr marL="724623" lvl="1" indent="-343242" defTabSz="531622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276"/>
            </a:pPr>
            <a:r>
              <a:t>City-states</a:t>
            </a:r>
          </a:p>
          <a:p>
            <a:pPr marL="381381" indent="-381381" defTabSz="531622">
              <a:lnSpc>
                <a:spcPct val="90000"/>
              </a:lnSpc>
              <a:spcBef>
                <a:spcPts val="3400"/>
              </a:spcBef>
              <a:buChar char="■"/>
              <a:defRPr sz="3640"/>
            </a:pPr>
            <a:r>
              <a:t>Sumer begins small-scale irrigation 6000 BCE</a:t>
            </a:r>
          </a:p>
          <a:p>
            <a:pPr marL="381381" indent="-381381" defTabSz="531622">
              <a:lnSpc>
                <a:spcPct val="90000"/>
              </a:lnSpc>
              <a:spcBef>
                <a:spcPts val="3400"/>
              </a:spcBef>
              <a:buChar char="■"/>
              <a:defRPr sz="3640"/>
            </a:pPr>
            <a:r>
              <a:t>By 5000 BCE, complex irrigation networks</a:t>
            </a:r>
          </a:p>
          <a:p>
            <a:pPr marL="724623" lvl="1" indent="-343242" defTabSz="531622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defRPr sz="3276"/>
            </a:pPr>
            <a:r>
              <a:t>Population reaches 100,000 by 3000 BCE</a:t>
            </a:r>
          </a:p>
          <a:p>
            <a:pPr marL="381381" indent="-381381" defTabSz="531622">
              <a:lnSpc>
                <a:spcPct val="90000"/>
              </a:lnSpc>
              <a:spcBef>
                <a:spcPts val="3400"/>
              </a:spcBef>
              <a:buChar char="■"/>
              <a:defRPr sz="3640"/>
            </a:pPr>
            <a:r>
              <a:t>Attracts Semitic migrants, influences culture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umerian City-Sta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Sumerian City-States</a:t>
            </a:r>
          </a:p>
        </p:txBody>
      </p:sp>
      <p:sp>
        <p:nvSpPr>
          <p:cNvPr id="208" name="Cities appear 4000 B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Cities appear 4000 BCE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Dominate region from 3200-2350 BCE</a:t>
            </a:r>
          </a:p>
          <a:p>
            <a:pPr marL="708698" lvl="1" indent="-335699" defTabSz="519937">
              <a:spcBef>
                <a:spcPts val="500"/>
              </a:spcBef>
              <a:buClr>
                <a:srgbClr val="FF9900"/>
              </a:buClr>
              <a:defRPr sz="3204"/>
            </a:pPr>
            <a:r>
              <a:t>Ur (home of Abraham, see Genesis 11:28), Nineveh (see Jonah)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Ziggurat home of the god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Divine mandate to Kings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Regulation of Trade</a:t>
            </a:r>
          </a:p>
          <a:p>
            <a:pPr marL="372998" indent="-372998" defTabSz="519937">
              <a:spcBef>
                <a:spcPts val="3300"/>
              </a:spcBef>
              <a:buChar char="■"/>
              <a:defRPr sz="3559"/>
            </a:pPr>
            <a:r>
              <a:t>Defense from nomadic marauders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he Ziggurat of U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Ziggurat of Ur</a:t>
            </a:r>
          </a:p>
        </p:txBody>
      </p:sp>
      <p:pic>
        <p:nvPicPr>
          <p:cNvPr id="211" name="Ziggurat.jpg" descr="Ziggura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1822" y="1968782"/>
            <a:ext cx="9161156" cy="7442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Reconstructed_Babylon_-1.jpg" descr="Reconstructed_Babylon_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1687</Words>
  <Application>Microsoft Macintosh PowerPoint</Application>
  <PresentationFormat>Custom</PresentationFormat>
  <Paragraphs>306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Avenir Next</vt:lpstr>
      <vt:lpstr>Avenir Next Medium</vt:lpstr>
      <vt:lpstr>Baskerville</vt:lpstr>
      <vt:lpstr>Bradley Hand ITC TT-Bold</vt:lpstr>
      <vt:lpstr>Cochin</vt:lpstr>
      <vt:lpstr>Helvetica Neue</vt:lpstr>
      <vt:lpstr>PhotoPortfolio</vt:lpstr>
      <vt:lpstr>Early Civilizations</vt:lpstr>
      <vt:lpstr>Birth of History</vt:lpstr>
      <vt:lpstr>Civilization Defined</vt:lpstr>
      <vt:lpstr>Civilization and  the Means of Production</vt:lpstr>
      <vt:lpstr>Mesopotamia</vt:lpstr>
      <vt:lpstr>The Wealth of the Rivers</vt:lpstr>
      <vt:lpstr>Sumerian City-States</vt:lpstr>
      <vt:lpstr>The Ziggurat of Ur</vt:lpstr>
      <vt:lpstr>PowerPoint Presentation</vt:lpstr>
      <vt:lpstr>Political Decline of Sumer</vt:lpstr>
      <vt:lpstr>Legal System</vt:lpstr>
      <vt:lpstr>Exploring the Code</vt:lpstr>
      <vt:lpstr>Mesopotamian Empires 1800-600 BCE</vt:lpstr>
      <vt:lpstr>Technological Development in Mesopotamia</vt:lpstr>
      <vt:lpstr>Social Classes</vt:lpstr>
      <vt:lpstr>Patriarchal Society</vt:lpstr>
      <vt:lpstr>Development of Writing</vt:lpstr>
      <vt:lpstr>Uses for Writing</vt:lpstr>
      <vt:lpstr>Mesopotamian Literature</vt:lpstr>
      <vt:lpstr>PowerPoint Presentation</vt:lpstr>
      <vt:lpstr>PowerPoint Presentation</vt:lpstr>
      <vt:lpstr>The Legend </vt:lpstr>
      <vt:lpstr>PowerPoint Presentation</vt:lpstr>
      <vt:lpstr>Foreign conquests of Israel</vt:lpstr>
      <vt:lpstr>Kassite and Hittite Interlude</vt:lpstr>
      <vt:lpstr>Might of the Assyrians</vt:lpstr>
      <vt:lpstr>Africa: Geography</vt:lpstr>
      <vt:lpstr>The Valley of the Nile</vt:lpstr>
      <vt:lpstr>The Gift of the Nile</vt:lpstr>
      <vt:lpstr>Early Agriculture in Nile Valley</vt:lpstr>
      <vt:lpstr>Impact on Political Organization</vt:lpstr>
      <vt:lpstr>The Span of Egyptian History</vt:lpstr>
      <vt:lpstr>The Two Kingdoms of Egypt</vt:lpstr>
      <vt:lpstr>PowerPoint Presentation</vt:lpstr>
      <vt:lpstr>Unification of Egypt</vt:lpstr>
      <vt:lpstr>The Pharaohs </vt:lpstr>
      <vt:lpstr>Social Hierarchy </vt:lpstr>
      <vt:lpstr>The Pyramids</vt:lpstr>
      <vt:lpstr>Egyptian Urban Culture</vt:lpstr>
      <vt:lpstr>Relations with Nubia</vt:lpstr>
      <vt:lpstr>Turmoil and Empire</vt:lpstr>
      <vt:lpstr>Egyptian Religion </vt:lpstr>
      <vt:lpstr>Osiris and Isis </vt:lpstr>
      <vt:lpstr>The Ennead</vt:lpstr>
      <vt:lpstr>Social importance </vt:lpstr>
      <vt:lpstr>Hieroglyphs</vt:lpstr>
      <vt:lpstr>PowerPoint Presentation</vt:lpstr>
      <vt:lpstr>Intellectual Advancements</vt:lpstr>
      <vt:lpstr>Agriculture and Industry </vt:lpstr>
      <vt:lpstr>Economic Specialization</vt:lpstr>
      <vt:lpstr>Egyptian Achievement 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Civilizations</dc:title>
  <cp:lastModifiedBy>Nicholas P. Markellos</cp:lastModifiedBy>
  <cp:revision>2</cp:revision>
  <dcterms:modified xsi:type="dcterms:W3CDTF">2019-01-31T01:51:45Z</dcterms:modified>
</cp:coreProperties>
</file>