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63"/>
  </p:normalViewPr>
  <p:slideViewPr>
    <p:cSldViewPr snapToGrid="0" snapToObjects="1">
      <p:cViewPr varScale="1">
        <p:scale>
          <a:sx n="53" d="100"/>
          <a:sy n="53" d="100"/>
        </p:scale>
        <p:origin x="2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5"/>
      <c:hPercent val="64"/>
      <c:rotY val="0"/>
      <c:depthPercent val="5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62404300000000001"/>
          <c:h val="0.98750000000000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Millions</c:v>
                </c:pt>
              </c:strCache>
            </c:strRef>
          </c:tx>
          <c:spPr>
            <a:solidFill>
              <a:srgbClr val="CC9900"/>
            </a:solidFill>
            <a:ln w="12700" cap="flat">
              <a:noFill/>
              <a:prstDash val="solid"/>
              <a:round/>
            </a:ln>
            <a:effectLst/>
            <a:sp3d prstMaterial="matte"/>
          </c:spPr>
          <c:invertIfNegative val="0"/>
          <c:cat>
            <c:strRef>
              <c:f>Sheet1!$B$1:$F$1</c:f>
              <c:strCache>
                <c:ptCount val="5"/>
                <c:pt idx="0">
                  <c:v>800 CE</c:v>
                </c:pt>
                <c:pt idx="1">
                  <c:v>1000</c:v>
                </c:pt>
                <c:pt idx="2">
                  <c:v>1100</c:v>
                </c:pt>
                <c:pt idx="3">
                  <c:v>1200</c:v>
                </c:pt>
                <c:pt idx="4">
                  <c:v>1300 CE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</c:v>
                </c:pt>
                <c:pt idx="1">
                  <c:v>36</c:v>
                </c:pt>
                <c:pt idx="2">
                  <c:v>44</c:v>
                </c:pt>
                <c:pt idx="3">
                  <c:v>58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5-294D-8043-2659C2D2A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400" b="1" i="0" u="none" strike="noStrike">
                <a:solidFill>
                  <a:srgbClr val="86837F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400" b="1" i="0" u="none" strike="noStrike">
                <a:solidFill>
                  <a:srgbClr val="86837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  <c:majorUnit val="20"/>
        <c:minorUnit val="10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0714699999999995"/>
          <c:y val="0.42433100000000001"/>
          <c:w val="0.192853"/>
          <c:h val="8.9210100000000001E-2"/>
        </c:manualLayout>
      </c:layout>
      <c:overlay val="1"/>
      <c:spPr>
        <a:noFill/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2700" b="1" i="0" u="none" strike="noStrike">
              <a:solidFill>
                <a:srgbClr val="86837F"/>
              </a:solidFill>
              <a:latin typeface="Arial"/>
            </a:defRPr>
          </a:pPr>
          <a:endParaRPr lang="en-US"/>
        </a:p>
      </c:txPr>
    </c:legend>
    <c:plotVisOnly val="0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Week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372">
                <a:effectLst>
                  <a:outerShdw blurRad="24638" dist="2463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Week 10</a:t>
            </a:r>
          </a:p>
        </p:txBody>
      </p:sp>
      <p:sp>
        <p:nvSpPr>
          <p:cNvPr id="122" name="Feudalism - The Making of Europ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Feudalism - The Making of Europe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anorialism vs. Feudalis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256" b="1">
                <a:effectLst>
                  <a:outerShdw blurRad="11684" dist="11684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Manorialism vs. Feudalism</a:t>
            </a:r>
          </a:p>
        </p:txBody>
      </p:sp>
      <p:sp>
        <p:nvSpPr>
          <p:cNvPr id="151" name="Manorialism: an economic system in which large agricultural estates were worked by serfs.…"/>
          <p:cNvSpPr txBox="1">
            <a:spLocks noGrp="1"/>
          </p:cNvSpPr>
          <p:nvPr>
            <p:ph type="body" idx="1"/>
          </p:nvPr>
        </p:nvSpPr>
        <p:spPr>
          <a:xfrm>
            <a:off x="1270000" y="29972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456056" indent="-456056" defTabSz="554990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989" i="0">
                <a:effectLst>
                  <a:outerShdw blurRad="24130" dist="12065" dir="5400000" rotWithShape="0">
                    <a:srgbClr val="FFFFFF"/>
                  </a:outerShdw>
                </a:effectLst>
              </a:defRPr>
            </a:pPr>
            <a:r>
              <a:t>Manorialism: an economic system in which large agricultural estates were worked by serfs. </a:t>
            </a:r>
          </a:p>
          <a:p>
            <a:pPr marL="518205" indent="-463295" defTabSz="554990">
              <a:spcBef>
                <a:spcPts val="2600"/>
              </a:spcBef>
              <a:buClr>
                <a:srgbClr val="FFFFFF"/>
              </a:buClr>
              <a:buSzTx/>
              <a:buFont typeface="Times"/>
              <a:buNone/>
              <a:defRPr sz="3989" i="0">
                <a:effectLst>
                  <a:outerShdw blurRad="24130" dist="12065" dir="5400000" rotWithShape="0">
                    <a:srgbClr val="FFFFFF"/>
                  </a:outerShdw>
                </a:effectLst>
              </a:defRPr>
            </a:pPr>
            <a:endParaRPr/>
          </a:p>
          <a:p>
            <a:pPr marL="456056" indent="-456056" defTabSz="554990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989" i="0">
                <a:effectLst>
                  <a:outerShdw blurRad="24130" dist="12065" dir="5400000" rotWithShape="0">
                    <a:srgbClr val="FFFFFF"/>
                  </a:outerShdw>
                </a:effectLst>
              </a:defRPr>
            </a:pPr>
            <a:r>
              <a:t>Feudalism: a political system with a decentralized government and two chief institutions—Vassalage and Fiefdom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ise of Tow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Rise of Towns</a:t>
            </a:r>
          </a:p>
        </p:txBody>
      </p:sp>
      <p:sp>
        <p:nvSpPr>
          <p:cNvPr id="154" name="Western Europe experienced little international trade between 500-1000, hence the use of the “Dark Ages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Western Europe experienced little international trade between 500-1000, hence the use of the “Dark Ages”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Rise of Agricultural Estates, as a result of Charlemagne’s Europe and the Revolution.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What was left intact following the collapse of the Roman Empire in 476???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“road” to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“road” to the future </a:t>
            </a:r>
          </a:p>
        </p:txBody>
      </p:sp>
      <p:pic>
        <p:nvPicPr>
          <p:cNvPr id="157" name="PompeiiStreet.jpg" descr="PompeiiStreet.jpg"/>
          <p:cNvPicPr>
            <a:picLocks/>
          </p:cNvPicPr>
          <p:nvPr/>
        </p:nvPicPr>
        <p:blipFill>
          <a:blip r:embed="rId2">
            <a:extLst/>
          </a:blip>
          <a:srcRect t="9701" b="9701"/>
          <a:stretch>
            <a:fillRect/>
          </a:stretch>
        </p:blipFill>
        <p:spPr>
          <a:xfrm>
            <a:off x="975359" y="2817706"/>
            <a:ext cx="5418668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he old Roman Roads helped merchants develop towns and cites.…"/>
          <p:cNvSpPr txBox="1">
            <a:spLocks noGrp="1"/>
          </p:cNvSpPr>
          <p:nvPr>
            <p:ph type="body" sz="half" idx="1"/>
          </p:nvPr>
        </p:nvSpPr>
        <p:spPr>
          <a:xfrm>
            <a:off x="7080955" y="2984500"/>
            <a:ext cx="4653845" cy="5852319"/>
          </a:xfrm>
          <a:prstGeom prst="rect">
            <a:avLst/>
          </a:prstGeom>
        </p:spPr>
        <p:txBody>
          <a:bodyPr/>
          <a:lstStyle/>
          <a:p>
            <a:pPr marL="428135" indent="-428135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3"/>
              </a:buBlip>
              <a:defRPr sz="3496" i="0">
                <a:effectLst>
                  <a:outerShdw blurRad="23368" dist="11684" dir="5400000" rotWithShape="0">
                    <a:srgbClr val="FFFFFF"/>
                  </a:outerShdw>
                </a:effectLst>
              </a:defRPr>
            </a:pPr>
            <a:r>
              <a:t>The old Roman Roads helped merchants develop towns and cites. </a:t>
            </a:r>
          </a:p>
          <a:p>
            <a:pPr marL="428135" indent="-428135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3"/>
              </a:buBlip>
              <a:defRPr sz="3496" i="0">
                <a:effectLst>
                  <a:outerShdw blurRad="23368" dist="11684" dir="5400000" rotWithShape="0">
                    <a:srgbClr val="FFFFFF"/>
                  </a:outerShdw>
                </a:effectLst>
              </a:defRPr>
            </a:pPr>
            <a:r>
              <a:t>Bourgeoisie /Burghers promoted a banking culture</a:t>
            </a:r>
          </a:p>
          <a:p>
            <a:pPr marL="428135" indent="-428135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3"/>
              </a:buBlip>
              <a:defRPr sz="3496" i="0">
                <a:effectLst>
                  <a:outerShdw blurRad="23368" dist="11684" dir="5400000" rotWithShape="0">
                    <a:srgbClr val="FFFFFF"/>
                  </a:outerShdw>
                </a:effectLst>
              </a:defRPr>
            </a:pPr>
            <a:r>
              <a:t>Medieval Guilds form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eudal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Feudal Development</a:t>
            </a:r>
          </a:p>
        </p:txBody>
      </p:sp>
      <p:sp>
        <p:nvSpPr>
          <p:cNvPr id="161" name="There is much controversy over the term and the meaning of  feudalis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2616" indent="-362616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There is much controversy over the term and the meaning of  feudalism.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Organized system of Government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Mostly a political “system” that fostered progress and growth.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Significant in France and England - Post 1066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Also seen in Church development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gional Monarchies: France and Engl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5184">
                <a:effectLst>
                  <a:outerShdw blurRad="12192" dist="1219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Regional Monarchies: France and England</a:t>
            </a:r>
          </a:p>
        </p:txBody>
      </p:sp>
      <p:sp>
        <p:nvSpPr>
          <p:cNvPr id="164" name="Capetian Fr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1381" indent="-381381" defTabSz="531622">
              <a:spcBef>
                <a:spcPts val="2500"/>
              </a:spcBef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Capetian France</a:t>
            </a:r>
          </a:p>
          <a:p>
            <a:pPr marL="762762" lvl="1" indent="-381381" defTabSz="531622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Hugh Capet succeeds last Carolingian Emperor, 987 CE</a:t>
            </a:r>
          </a:p>
          <a:p>
            <a:pPr marL="762762" lvl="1" indent="-381381" defTabSz="531622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Slowly expands authority out from Paris</a:t>
            </a:r>
          </a:p>
          <a:p>
            <a:pPr marL="381381" indent="-381381" defTabSz="531622">
              <a:spcBef>
                <a:spcPts val="2500"/>
              </a:spcBef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Normans in England</a:t>
            </a:r>
          </a:p>
          <a:p>
            <a:pPr marL="762762" lvl="1" indent="-381381" defTabSz="531622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Descendants of Vikings, settled in France</a:t>
            </a:r>
          </a:p>
          <a:p>
            <a:pPr marL="762762" lvl="1" indent="-381381" defTabSz="531622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Invade England in 1066 under William the Conqueror</a:t>
            </a:r>
          </a:p>
          <a:p>
            <a:pPr marL="762762" lvl="1" indent="-381381" defTabSz="531622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sz="3276" i="0">
                <a:effectLst>
                  <a:outerShdw blurRad="23114" dist="11557" dir="5400000" rotWithShape="0">
                    <a:srgbClr val="FFFFFF"/>
                  </a:outerShdw>
                </a:effectLst>
              </a:defRPr>
            </a:pPr>
            <a:r>
              <a:t>Dominate Angles, Saxons, and other Germanic groups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dward the Confess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560" b="1">
                <a:effectLst>
                  <a:outerShdw blurRad="11430" dist="34289" dir="2700000" rotWithShape="0">
                    <a:srgbClr val="FFFFFF"/>
                  </a:outerShdw>
                </a:effectLst>
              </a:defRPr>
            </a:lvl1pPr>
          </a:lstStyle>
          <a:p>
            <a:r>
              <a:t>Edward the Confessor</a:t>
            </a:r>
          </a:p>
        </p:txBody>
      </p:sp>
      <p:sp>
        <p:nvSpPr>
          <p:cNvPr id="167" name="King of England 1042-1066 A.D.…"/>
          <p:cNvSpPr txBox="1">
            <a:spLocks noGrp="1"/>
          </p:cNvSpPr>
          <p:nvPr>
            <p:ph type="body" sz="half" idx="1"/>
          </p:nvPr>
        </p:nvSpPr>
        <p:spPr>
          <a:xfrm>
            <a:off x="1270000" y="2847181"/>
            <a:ext cx="5038232" cy="5852319"/>
          </a:xfrm>
          <a:prstGeom prst="rect">
            <a:avLst/>
          </a:prstGeom>
        </p:spPr>
        <p:txBody>
          <a:bodyPr/>
          <a:lstStyle/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King of England 1042-1066 A.D.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Died without an heir to the throne.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Claimed by Harold of Wessex and William of Normandy</a:t>
            </a:r>
          </a:p>
        </p:txBody>
      </p:sp>
      <p:pic>
        <p:nvPicPr>
          <p:cNvPr id="168" name="St Edward the Confessor.jpg" descr="St Edward the Confessor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1091" y="2817706"/>
            <a:ext cx="4458031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orman Conque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Norman Conquest</a:t>
            </a:r>
          </a:p>
        </p:txBody>
      </p:sp>
      <p:sp>
        <p:nvSpPr>
          <p:cNvPr id="171" name="Apparently, Edward had named Harold, the son of the Earl of Wessex, to the throne. He ruled for nine month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2912" indent="-442912" defTabSz="543305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650" i="0">
                <a:effectLst>
                  <a:outerShdw blurRad="11811" dist="23622" dir="2700000" rotWithShape="0">
                    <a:srgbClr val="407AAA"/>
                  </a:outerShdw>
                </a:effectLst>
              </a:defRPr>
            </a:pPr>
            <a:r>
              <a:t>Apparently, Edward had named Harold, the son of the Earl of Wessex, to the throne. He ruled for nine months. </a:t>
            </a:r>
          </a:p>
          <a:p>
            <a:pPr marL="442912" indent="-442912" defTabSz="543305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650" i="0">
                <a:effectLst>
                  <a:outerShdw blurRad="11811" dist="23622" dir="2700000" rotWithShape="0">
                    <a:srgbClr val="407AAA"/>
                  </a:outerShdw>
                </a:effectLst>
              </a:defRPr>
            </a:pPr>
            <a:r>
              <a:t>William of Normandy heard of Edward’s death and Harold’s appointment, and set sail to England.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174" name="tap1.jpg" descr="tap1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20" y="3037508"/>
            <a:ext cx="11054081" cy="3353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178" name="800px-Bayeux_Tapestry_1.jpg" descr="800px-Bayeux_Tapestry_1.jpg"/>
          <p:cNvPicPr>
            <a:picLocks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300479" y="866986"/>
            <a:ext cx="10403841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182" name="bayeux-cooks.jpg" descr="bayeux-cooks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6917" y="758613"/>
            <a:ext cx="7107233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he Great Leap Forwar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r>
              <a:t>The Great Leap Forward</a:t>
            </a:r>
          </a:p>
        </p:txBody>
      </p:sp>
      <p:sp>
        <p:nvSpPr>
          <p:cNvPr id="125" name="Between 9th and 14th centuries Western Europe experienced a “great leap forward.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762" indent="-382762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>
                <a:effectLst/>
              </a:defRPr>
            </a:pPr>
            <a:r>
              <a:rPr sz="3572" i="0">
                <a:latin typeface="Times"/>
                <a:ea typeface="Times"/>
                <a:cs typeface="Times"/>
                <a:sym typeface="Times"/>
              </a:rPr>
              <a:t>Between 9</a:t>
            </a:r>
            <a:r>
              <a:rPr sz="3572" i="0" baseline="30432">
                <a:latin typeface="Times"/>
                <a:ea typeface="Times"/>
                <a:cs typeface="Times"/>
                <a:sym typeface="Times"/>
              </a:rPr>
              <a:t>th</a:t>
            </a:r>
            <a:r>
              <a:rPr sz="3572" i="0">
                <a:latin typeface="Times"/>
                <a:ea typeface="Times"/>
                <a:cs typeface="Times"/>
                <a:sym typeface="Times"/>
              </a:rPr>
              <a:t> and 14</a:t>
            </a:r>
            <a:r>
              <a:rPr sz="3572" i="0" baseline="30432">
                <a:latin typeface="Times"/>
                <a:ea typeface="Times"/>
                <a:cs typeface="Times"/>
                <a:sym typeface="Times"/>
              </a:rPr>
              <a:t>th</a:t>
            </a:r>
            <a:r>
              <a:rPr sz="3572" i="0">
                <a:latin typeface="Times"/>
                <a:ea typeface="Times"/>
                <a:cs typeface="Times"/>
                <a:sym typeface="Times"/>
              </a:rPr>
              <a:t> centuries Western Europe experienced a “great leap forward.”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/>
              </a:defRPr>
            </a:pPr>
            <a:r>
              <a:t>Agricultural Revolution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/>
              </a:defRPr>
            </a:pPr>
            <a:r>
              <a:t>Impact of Feudalism and Manorialism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/>
              </a:defRPr>
            </a:pPr>
            <a:r>
              <a:t>Rise of Towns/Cities </a:t>
            </a:r>
          </a:p>
          <a:p>
            <a:pPr marL="739303" lvl="1" indent="-345349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/>
              </a:defRPr>
            </a:pPr>
            <a:r>
              <a:t>Political, Economic, Religious, and Intellectual developments.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186" name="bayeux02.jpg" descr="bayeux02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59" y="1872002"/>
            <a:ext cx="11054082" cy="579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190" name="William_Conqueror_Bayeux_Tapestry.jpg" descr="William_Conqueror_Bayeux_Tapestry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0131" y="866986"/>
            <a:ext cx="6944538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 Conquer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The Conqueror </a:t>
            </a:r>
          </a:p>
        </p:txBody>
      </p:sp>
      <p:sp>
        <p:nvSpPr>
          <p:cNvPr id="193" name="William defeated Harold at the Battle of Hastings and became the King of England.…"/>
          <p:cNvSpPr txBox="1">
            <a:spLocks noGrp="1"/>
          </p:cNvSpPr>
          <p:nvPr>
            <p:ph type="body" sz="half" idx="1"/>
          </p:nvPr>
        </p:nvSpPr>
        <p:spPr>
          <a:xfrm>
            <a:off x="5669280" y="3073047"/>
            <a:ext cx="6824134" cy="5537907"/>
          </a:xfrm>
          <a:prstGeom prst="rect">
            <a:avLst/>
          </a:prstGeom>
        </p:spPr>
        <p:txBody>
          <a:bodyPr/>
          <a:lstStyle/>
          <a:p>
            <a:pPr marL="407193" indent="-407193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rPr sz="3800"/>
              <a:t>William defeated Harold at the </a:t>
            </a:r>
            <a:r>
              <a:rPr sz="3800">
                <a:latin typeface="Times"/>
                <a:ea typeface="Times"/>
                <a:cs typeface="Times"/>
                <a:sym typeface="Times"/>
              </a:rPr>
              <a:t>Battle of Hastings </a:t>
            </a:r>
            <a:r>
              <a:rPr sz="3800"/>
              <a:t>and became the King of England. </a:t>
            </a:r>
          </a:p>
          <a:p>
            <a:pPr marL="407193" indent="-407193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rPr sz="3800">
                <a:latin typeface="Times"/>
                <a:ea typeface="Times"/>
                <a:cs typeface="Times"/>
                <a:sym typeface="Times"/>
              </a:rPr>
              <a:t>Domesday Book </a:t>
            </a:r>
            <a:r>
              <a:rPr sz="3800"/>
              <a:t>1086: Introduced feudal customs to rule his government. </a:t>
            </a:r>
          </a:p>
        </p:txBody>
      </p:sp>
      <p:pic>
        <p:nvPicPr>
          <p:cNvPr id="194" name="William-The_Conqueror.jpg" descr="William-The_Conqueror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525" y="2883098"/>
            <a:ext cx="4201821" cy="5917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he Feudal “System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Feudal “System”</a:t>
            </a:r>
          </a:p>
        </p:txBody>
      </p:sp>
      <p:sp>
        <p:nvSpPr>
          <p:cNvPr id="197" name="While relationships existed between lords and their men, the feudal “system” was anything but systematic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While relationships existed between lords and their men, the feudal “system” was anything but systematic.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i="0"/>
            </a:pPr>
            <a:endParaRPr/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Jurisdiction possessed by a vassal and particular services owed to the lord, varied from fief to fief.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he Constru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Construct</a:t>
            </a:r>
          </a:p>
        </p:txBody>
      </p:sp>
      <p:sp>
        <p:nvSpPr>
          <p:cNvPr id="200" name="Despite the differences of the “feudal system” there are many similar custom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6738" indent="-196738" defTabSz="297941">
              <a:spcBef>
                <a:spcPts val="14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2703" i="0">
                <a:effectLst>
                  <a:outerShdw blurRad="12954" dist="6477" dir="5400000" rotWithShape="0">
                    <a:srgbClr val="FFFFFF"/>
                  </a:outerShdw>
                </a:effectLst>
              </a:defRPr>
            </a:pPr>
            <a:r>
              <a:t>Despite the differences of the “feudal system” there are many similar customs: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Counsel 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Aid 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Inheritance 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Ward-ship &amp; Marriage 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Fidelity &amp; Homage 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Courts &amp; Law </a:t>
            </a:r>
          </a:p>
          <a:p>
            <a:pPr marL="621791" lvl="1" indent="-408051" defTabSz="297941">
              <a:spcBef>
                <a:spcPts val="1600"/>
              </a:spcBef>
              <a:buClr>
                <a:srgbClr val="FFFFFF"/>
              </a:buClr>
              <a:buFont typeface="Times"/>
              <a:buAutoNum type="arabicPeriod"/>
              <a:defRPr sz="2499" b="1">
                <a:effectLst/>
              </a:defRPr>
            </a:pPr>
            <a:r>
              <a:t>Taxes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reakdown of Feudal Socie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5780" b="1">
                <a:effectLst>
                  <a:outerShdw blurRad="10795" dist="10795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Breakdown of Feudal Society</a:t>
            </a:r>
          </a:p>
        </p:txBody>
      </p:sp>
      <p:sp>
        <p:nvSpPr>
          <p:cNvPr id="203" name="Feudal Society was basically hierarchic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Feudal Society was basically hierarchical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Those who: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Ruled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Prayed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Fought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Worked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207" name="image004.png" descr="image004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7979" y="325119"/>
            <a:ext cx="10548842" cy="9211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ost 10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 1066 </a:t>
            </a:r>
          </a:p>
        </p:txBody>
      </p:sp>
      <p:sp>
        <p:nvSpPr>
          <p:cNvPr id="210" name="Following William the Conqueror the kings of England tried to push their authority more boldl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Following William the Conqueror the kings of England tried to push their authority more boldly.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These kings met strong opposition in two groups: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Church and Nobility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orman &amp; Plantagenet K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6460">
                <a:effectLst>
                  <a:outerShdw blurRad="12065" dist="12065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Norman &amp; Plantagenet Kings</a:t>
            </a:r>
          </a:p>
        </p:txBody>
      </p:sp>
      <p:sp>
        <p:nvSpPr>
          <p:cNvPr id="213" name="William I: 1066-108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3357" lvl="4" indent="0" defTabSz="490727">
              <a:spcBef>
                <a:spcPts val="2300"/>
              </a:spcBef>
              <a:buClr>
                <a:srgbClr val="FFFFFF"/>
              </a:buClr>
              <a:buSzTx/>
              <a:buFont typeface="Times"/>
              <a:buNone/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endParaRPr/>
          </a:p>
          <a:p>
            <a:pPr marL="324040" indent="-324040" defTabSz="490727">
              <a:spcBef>
                <a:spcPts val="23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William I: 1066-1087</a:t>
            </a:r>
          </a:p>
          <a:p>
            <a:pPr marL="324040" indent="-324040" defTabSz="490727">
              <a:spcBef>
                <a:spcPts val="23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William II: 1087-1100</a:t>
            </a:r>
          </a:p>
          <a:p>
            <a:pPr marL="324040" indent="-324040" defTabSz="490727">
              <a:spcBef>
                <a:spcPts val="23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Henry I: 1100-1135 </a:t>
            </a:r>
          </a:p>
          <a:p>
            <a:pPr marL="324040" indent="-324040" defTabSz="490727">
              <a:spcBef>
                <a:spcPts val="23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Stephen I: 1135-1154</a:t>
            </a:r>
          </a:p>
          <a:p>
            <a:pPr marL="324040" indent="-324040" defTabSz="490727">
              <a:spcBef>
                <a:spcPts val="23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Henry II: 1154-1189</a:t>
            </a:r>
          </a:p>
          <a:p>
            <a:pPr marL="324040" indent="-324040" defTabSz="490727">
              <a:spcBef>
                <a:spcPts val="23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Richard I: 1189-1199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he Great Char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The Great Charter</a:t>
            </a:r>
          </a:p>
        </p:txBody>
      </p:sp>
      <p:sp>
        <p:nvSpPr>
          <p:cNvPr id="216" name="John I “the Soft-Sword”: 1199-1216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John I “the Soft-Sword”: 1199-1216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i="0"/>
            </a:pPr>
            <a:endParaRPr/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In 1215, a further development in feudalism came with the signing of the Magna Carta.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Contract between the barons and the monarch.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lobal Warm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Global Warming?</a:t>
            </a:r>
          </a:p>
        </p:txBody>
      </p:sp>
      <p:sp>
        <p:nvSpPr>
          <p:cNvPr id="128" name="A warming period occurred in the 9th centur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sz="4300">
                <a:effectLst/>
              </a:defRPr>
            </a:pPr>
            <a:r>
              <a:rPr i="0"/>
              <a:t>A warming period occurred in the 9th century.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sz="4300">
                <a:effectLst/>
              </a:defRPr>
            </a:pPr>
            <a:r>
              <a:rPr i="0"/>
              <a:t>As a result, there is an </a:t>
            </a:r>
            <a:r>
              <a:t>agricultural revolution. </a:t>
            </a:r>
          </a:p>
          <a:p>
            <a:pPr marL="476250" indent="-476250">
              <a:buClr>
                <a:srgbClr val="FFFFFF"/>
              </a:buClr>
              <a:buFont typeface="Times"/>
              <a:buBlip>
                <a:blip r:embed="rId2"/>
              </a:buBlip>
              <a:defRPr sz="4300">
                <a:effectLst/>
              </a:defRPr>
            </a:pPr>
            <a:r>
              <a:t>Estates and Manors spring up in Europe.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91460-004-27A5BD45.jpg" descr="91460-004-27A5BD45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8626" y="541866"/>
            <a:ext cx="6159369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nch National Un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French National Unity</a:t>
            </a:r>
          </a:p>
        </p:txBody>
      </p:sp>
      <p:sp>
        <p:nvSpPr>
          <p:cNvPr id="221" name="The Norman Conquest of England also helped establish national unity in Fr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The Norman Conquest of England also helped establish national unity in France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The Duke of Normandy, who was also the English King, remained a Vassal under the French King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The Capetian Dynasty rose to the occasion and built a strong national monarchy.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apetian K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Capetian Kings </a:t>
            </a:r>
          </a:p>
        </p:txBody>
      </p:sp>
      <p:sp>
        <p:nvSpPr>
          <p:cNvPr id="224" name="Louis VI: 1108-113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endParaRPr/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Louis VI: 1108-1137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Louis VII: 1137-1180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Philip II “Augustus”: 1180-1223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Louis VIII: 1223-1226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Louis IX “St. Louis”: 1226-1270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risis in the Chu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Crisis in the Church </a:t>
            </a:r>
          </a:p>
        </p:txBody>
      </p:sp>
      <p:sp>
        <p:nvSpPr>
          <p:cNvPr id="227" name="1046 - Bruno of Toul appointed as Pope Leo IX by Emperor Henry II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0525" indent="-390525" defTabSz="479044">
              <a:spcBef>
                <a:spcPts val="22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100" i="0">
                <a:effectLst/>
              </a:defRPr>
            </a:pPr>
            <a:r>
              <a:t>1046 - Bruno of Toul appointed as Pope Leo IX by Emperor Henry III</a:t>
            </a:r>
          </a:p>
          <a:p>
            <a:pPr marL="390525" indent="-390525" defTabSz="479044">
              <a:spcBef>
                <a:spcPts val="22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100" i="0">
                <a:effectLst/>
              </a:defRPr>
            </a:pPr>
            <a:r>
              <a:t>Council of Reims: REFORM</a:t>
            </a:r>
          </a:p>
          <a:p>
            <a:pPr marL="447292" indent="-399897" defTabSz="479044">
              <a:spcBef>
                <a:spcPts val="2200"/>
              </a:spcBef>
              <a:buClr>
                <a:srgbClr val="FFFFFF"/>
              </a:buClr>
              <a:buSzTx/>
              <a:buFont typeface="Times"/>
              <a:buNone/>
              <a:defRPr sz="2952">
                <a:effectLst/>
              </a:defRPr>
            </a:pPr>
            <a:r>
              <a:rPr sz="4100"/>
              <a:t>		1. Against Simony &amp; Nicolaitism </a:t>
            </a:r>
          </a:p>
          <a:p>
            <a:pPr marL="447292" indent="-399897" defTabSz="479044">
              <a:spcBef>
                <a:spcPts val="2200"/>
              </a:spcBef>
              <a:buClr>
                <a:srgbClr val="FFFFFF"/>
              </a:buClr>
              <a:buSzTx/>
              <a:buFont typeface="Times"/>
              <a:buNone/>
              <a:defRPr sz="4100">
                <a:effectLst/>
              </a:defRPr>
            </a:pPr>
            <a:r>
              <a:t>		2. The College of  Cardinals</a:t>
            </a:r>
          </a:p>
          <a:p>
            <a:pPr marL="447292" indent="-399897" defTabSz="479044">
              <a:spcBef>
                <a:spcPts val="2200"/>
              </a:spcBef>
              <a:buClr>
                <a:srgbClr val="FFFFFF"/>
              </a:buClr>
              <a:buSzTx/>
              <a:buFont typeface="Times"/>
              <a:buNone/>
              <a:defRPr sz="4100">
                <a:effectLst>
                  <a:outerShdw blurRad="10414" dist="20828" dir="2700000" rotWithShape="0">
                    <a:srgbClr val="407AAA"/>
                  </a:outerShdw>
                </a:effectLst>
              </a:defRPr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ast-West Schis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East-West Schism </a:t>
            </a:r>
          </a:p>
        </p:txBody>
      </p:sp>
      <p:sp>
        <p:nvSpPr>
          <p:cNvPr id="230" name="The power of the Pope in Rome, led to the first major schism of the Church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The power of the Pope in Rome, led to the first major schism of the Church.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1054 – East and West fought over three issues: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Use of leaven vs. unleavened bread at Mass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Filioque (And the Son) </a:t>
            </a:r>
          </a:p>
          <a:p>
            <a:pPr marL="786492" lvl="1" indent="-36739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Icons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apal Pow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Papal Power</a:t>
            </a:r>
          </a:p>
        </p:txBody>
      </p:sp>
      <p:sp>
        <p:nvSpPr>
          <p:cNvPr id="233" name="Peter Damien - ascetic, advocate for the reform of clerg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0423" indent="-530423" defTabSz="578358">
              <a:spcBef>
                <a:spcPts val="27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564" i="0">
                <a:effectLst/>
              </a:defRPr>
            </a:pPr>
            <a:r>
              <a:rPr sz="4950">
                <a:latin typeface="Times"/>
                <a:ea typeface="Times"/>
                <a:cs typeface="Times"/>
                <a:sym typeface="Times"/>
              </a:rPr>
              <a:t>Peter Damien - ascetic, advocate for the reform of clergy</a:t>
            </a:r>
          </a:p>
          <a:p>
            <a:pPr marL="530423" indent="-530423" defTabSz="578358">
              <a:spcBef>
                <a:spcPts val="27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564" i="0">
                <a:effectLst/>
              </a:defRPr>
            </a:pPr>
            <a:r>
              <a:rPr sz="4950">
                <a:latin typeface="Times"/>
                <a:ea typeface="Times"/>
                <a:cs typeface="Times"/>
                <a:sym typeface="Times"/>
              </a:rPr>
              <a:t>Hildebrand - reviews Canon Law</a:t>
            </a:r>
          </a:p>
          <a:p>
            <a:pPr marL="530423" indent="-530423" defTabSz="578358">
              <a:spcBef>
                <a:spcPts val="27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564" i="0">
                <a:effectLst>
                  <a:outerShdw blurRad="25146" dist="12573" dir="5400000" rotWithShape="0">
                    <a:srgbClr val="FFFFFF"/>
                  </a:outerShdw>
                </a:effectLst>
              </a:defRPr>
            </a:pPr>
            <a:r>
              <a:rPr sz="4950">
                <a:latin typeface="Times"/>
                <a:ea typeface="Times"/>
                <a:cs typeface="Times"/>
                <a:sym typeface="Times"/>
              </a:rPr>
              <a:t>Humbert - Papal Legate, issued the bull of excommunication to Constantinople</a:t>
            </a:r>
            <a:r>
              <a:rPr sz="4950">
                <a:effectLst>
                  <a:outerShdw blurRad="12573" dist="25146" dir="2700000" rotWithShape="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hurch Refor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Church Reform</a:t>
            </a:r>
          </a:p>
        </p:txBody>
      </p:sp>
      <p:sp>
        <p:nvSpPr>
          <p:cNvPr id="236" name="Strengthen the Church.…"/>
          <p:cNvSpPr txBox="1">
            <a:spLocks noGrp="1"/>
          </p:cNvSpPr>
          <p:nvPr>
            <p:ph type="body" sz="half" idx="1"/>
          </p:nvPr>
        </p:nvSpPr>
        <p:spPr>
          <a:xfrm>
            <a:off x="5567538" y="3261042"/>
            <a:ext cx="7114753" cy="4895357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Strengthen the Church.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Italy &amp; Germany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Cardinals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b="1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rPr b="0" i="0"/>
              <a:t>	- Direct Election of the Pope.</a:t>
            </a:r>
            <a:r>
              <a:t> </a:t>
            </a:r>
          </a:p>
        </p:txBody>
      </p:sp>
      <p:pic>
        <p:nvPicPr>
          <p:cNvPr id="237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168" y="2915919"/>
            <a:ext cx="4481690" cy="5852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regory VII: 1073-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8064" b="1">
                <a:effectLst>
                  <a:outerShdw blurRad="12192" dist="36576" dir="2700000" rotWithShape="0">
                    <a:srgbClr val="FFFFFF"/>
                  </a:outerShdw>
                </a:effectLst>
              </a:defRPr>
            </a:lvl1pPr>
          </a:lstStyle>
          <a:p>
            <a:r>
              <a:t>Gregory VII: 1073-85</a:t>
            </a:r>
          </a:p>
        </p:txBody>
      </p:sp>
      <p:sp>
        <p:nvSpPr>
          <p:cNvPr id="240" name="1075 - bans Lay Investiture.…"/>
          <p:cNvSpPr txBox="1">
            <a:spLocks noGrp="1"/>
          </p:cNvSpPr>
          <p:nvPr>
            <p:ph type="body" sz="half" idx="1"/>
          </p:nvPr>
        </p:nvSpPr>
        <p:spPr>
          <a:xfrm>
            <a:off x="1324186" y="2886366"/>
            <a:ext cx="4621108" cy="5715001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1075 - bans Lay Investiture.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Henry IV did not listen.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Dictatus Papae </a:t>
            </a:r>
          </a:p>
          <a:p>
            <a:pPr marL="545479" indent="-487680">
              <a:buClr>
                <a:srgbClr val="FFFFFF"/>
              </a:buClr>
              <a:buSzTx/>
              <a:buFont typeface="Times"/>
              <a:buNone/>
              <a:defRPr i="0">
                <a:effectLst>
                  <a:outerShdw blurRad="12700" dist="25400" dir="2700000" rotWithShape="0">
                    <a:srgbClr val="407AAA"/>
                  </a:outerShdw>
                </a:effectLst>
              </a:defRPr>
            </a:pPr>
            <a:r>
              <a:t>	- Wish List </a:t>
            </a:r>
          </a:p>
        </p:txBody>
      </p:sp>
      <p:pic>
        <p:nvPicPr>
          <p:cNvPr id="241" name="pope-gregory-vii-1.jpg" descr="pope-gregory-vii-1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1246" y="2817706"/>
            <a:ext cx="4837722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245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1439" y="-1"/>
            <a:ext cx="5070970" cy="9629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aput Orb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Caput Orbis</a:t>
            </a:r>
          </a:p>
        </p:txBody>
      </p:sp>
      <p:sp>
        <p:nvSpPr>
          <p:cNvPr id="248" name="Gregory VII excommunicated Henry IV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8625" indent="-428625" defTabSz="525779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500" i="0">
                <a:effectLst>
                  <a:outerShdw blurRad="11430" dist="22860" dir="2700000" rotWithShape="0">
                    <a:srgbClr val="407AAA"/>
                  </a:outerShdw>
                </a:effectLst>
              </a:defRPr>
            </a:pPr>
            <a:r>
              <a:t>Gregory VII excommunicated Henry IV. </a:t>
            </a:r>
          </a:p>
          <a:p>
            <a:pPr marL="428625" indent="-428625" defTabSz="525779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500" i="0">
                <a:effectLst>
                  <a:outerShdw blurRad="11430" dist="22860" dir="2700000" rotWithShape="0">
                    <a:srgbClr val="407AAA"/>
                  </a:outerShdw>
                </a:effectLst>
              </a:defRPr>
            </a:pPr>
            <a:r>
              <a:t>German Nobles support Henry </a:t>
            </a:r>
          </a:p>
          <a:p>
            <a:pPr marL="428625" indent="-428625" defTabSz="525779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500" i="0">
                <a:effectLst>
                  <a:outerShdw blurRad="11430" dist="22860" dir="2700000" rotWithShape="0">
                    <a:srgbClr val="407AAA"/>
                  </a:outerShdw>
                </a:effectLst>
              </a:defRPr>
            </a:pPr>
            <a:r>
              <a:t>German Bishops support Gregory</a:t>
            </a:r>
          </a:p>
          <a:p>
            <a:pPr marL="482203" indent="-482203" defTabSz="525779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239" i="0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rPr sz="4500">
                <a:effectLst>
                  <a:outerShdw blurRad="11430" dist="22860" dir="2700000" rotWithShape="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Castle Canossa - Henry begs for forgiveness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rowth of the Agricultural Econom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Growth of the Agricultural Economy</a:t>
            </a:r>
          </a:p>
        </p:txBody>
      </p:sp>
      <p:sp>
        <p:nvSpPr>
          <p:cNvPr id="131" name="Increasing development of arable lan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Increasing development of arable lands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Minimized threat of invading nomads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Clearing of swamps, forests</a:t>
            </a:r>
          </a:p>
          <a:p>
            <a:pPr>
              <a:buBlip>
                <a:blip r:embed="rId2"/>
              </a:buBlip>
              <a:defRPr i="0"/>
            </a:pPr>
            <a:r>
              <a:t>Improved agricultural techniques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Crop rotation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New crops, esp. beans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Horseshoes, horse collars (horses faster than oxen)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Divi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Division</a:t>
            </a:r>
          </a:p>
        </p:txBody>
      </p:sp>
      <p:sp>
        <p:nvSpPr>
          <p:cNvPr id="251" name="Absolved…"/>
          <p:cNvSpPr txBox="1">
            <a:spLocks noGrp="1"/>
          </p:cNvSpPr>
          <p:nvPr>
            <p:ph type="body" sz="quarter" idx="1"/>
          </p:nvPr>
        </p:nvSpPr>
        <p:spPr>
          <a:xfrm>
            <a:off x="6673708" y="3147060"/>
            <a:ext cx="4940936" cy="4875883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>
                <a:effectLst/>
              </a:defRPr>
            </a:pPr>
            <a:r>
              <a:t>Absolved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>
                <a:effectLst/>
              </a:defRPr>
            </a:pPr>
            <a:r>
              <a:t>Civil War in Germany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>
                <a:effectLst/>
              </a:defRPr>
            </a:pPr>
            <a:r>
              <a:t>1080 - excommunicated again</a:t>
            </a:r>
          </a:p>
        </p:txBody>
      </p:sp>
      <p:pic>
        <p:nvPicPr>
          <p:cNvPr id="252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719" y="2817706"/>
            <a:ext cx="4483948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256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3422" y="866986"/>
            <a:ext cx="5935699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anon La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Canon Law</a:t>
            </a:r>
          </a:p>
        </p:txBody>
      </p:sp>
      <p:sp>
        <p:nvSpPr>
          <p:cNvPr id="259" name="The Church mixed the Roman Law of CJC with the law of ecumenical council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2912" indent="-442912" defTabSz="543305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650" i="0">
                <a:effectLst/>
              </a:defRPr>
            </a:pPr>
            <a:r>
              <a:t>The Church mixed the Roman Law of CJC with the law of ecumenical councils. </a:t>
            </a:r>
          </a:p>
          <a:p>
            <a:pPr marL="442912" indent="-442912" defTabSz="543305">
              <a:spcBef>
                <a:spcPts val="2600"/>
              </a:spcBef>
              <a:buClr>
                <a:srgbClr val="FFFFFF"/>
              </a:buClr>
              <a:buFont typeface="Times New Roman"/>
              <a:buBlip>
                <a:blip r:embed="rId2"/>
              </a:buBlip>
              <a:defRPr sz="4650" i="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Canon Law first cited in 1076 in Tuscany.</a:t>
            </a:r>
          </a:p>
          <a:p>
            <a:pPr marL="442912" indent="-442912" defTabSz="543305">
              <a:spcBef>
                <a:spcPts val="2600"/>
              </a:spcBef>
              <a:buClr>
                <a:srgbClr val="FFFFFF"/>
              </a:buClr>
              <a:buFont typeface="Times New Roman"/>
              <a:buBlip>
                <a:blip r:embed="rId2"/>
              </a:buBlip>
              <a:defRPr sz="4650" i="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Burchard of Worms c.1000 - but too long (1785 chapters!)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Formation of Canon La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Formation of Canon Law</a:t>
            </a:r>
          </a:p>
        </p:txBody>
      </p:sp>
      <p:sp>
        <p:nvSpPr>
          <p:cNvPr id="262" name="Investiture Contests stimulated Canon Law Stud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sz="5000" i="0">
                <a:effectLst/>
              </a:defRPr>
            </a:pPr>
            <a:r>
              <a:t>Investiture Contests stimulated Canon Law Study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sz="5000" i="0">
                <a:effectLst/>
              </a:defRPr>
            </a:pPr>
            <a:r>
              <a:t>Increased Papal advances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sz="5000" i="0">
                <a:effectLst/>
              </a:defRPr>
            </a:pPr>
            <a:r>
              <a:t>What exactly were the Popes rights?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University of Bolog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University of Bologna </a:t>
            </a:r>
          </a:p>
        </p:txBody>
      </p:sp>
      <p:sp>
        <p:nvSpPr>
          <p:cNvPr id="265" name="Canon Law School…"/>
          <p:cNvSpPr txBox="1">
            <a:spLocks noGrp="1"/>
          </p:cNvSpPr>
          <p:nvPr>
            <p:ph type="body" sz="half" idx="1"/>
          </p:nvPr>
        </p:nvSpPr>
        <p:spPr>
          <a:xfrm>
            <a:off x="1125502" y="3348848"/>
            <a:ext cx="5720292" cy="5115844"/>
          </a:xfrm>
          <a:prstGeom prst="rect">
            <a:avLst/>
          </a:prstGeom>
        </p:spPr>
        <p:txBody>
          <a:bodyPr/>
          <a:lstStyle/>
          <a:p>
            <a:pPr marL="362616" indent="-362616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/>
              </a:defRPr>
            </a:pPr>
            <a:r>
              <a:t>Canon Law School </a:t>
            </a:r>
          </a:p>
          <a:p>
            <a:pPr marL="362616" indent="-362616" defTabSz="549148">
              <a:spcBef>
                <a:spcPts val="26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84" i="0">
                <a:effectLst/>
              </a:defRPr>
            </a:pPr>
            <a:r>
              <a:t>Intellectual Effort in materials </a:t>
            </a:r>
          </a:p>
          <a:p>
            <a:pPr marL="512750" indent="-458419" defTabSz="549148">
              <a:spcBef>
                <a:spcPts val="2600"/>
              </a:spcBef>
              <a:buClr>
                <a:srgbClr val="FFFFFF"/>
              </a:buClr>
              <a:buSzTx/>
              <a:buFont typeface="Times"/>
              <a:buNone/>
              <a:defRPr sz="3384" b="1">
                <a:effectLst/>
              </a:defRPr>
            </a:pPr>
            <a:r>
              <a:t>	</a:t>
            </a:r>
            <a:r>
              <a:rPr b="0"/>
              <a:t>- collection</a:t>
            </a:r>
          </a:p>
          <a:p>
            <a:pPr marL="512750" indent="-458419" defTabSz="549148">
              <a:spcBef>
                <a:spcPts val="2600"/>
              </a:spcBef>
              <a:buClr>
                <a:srgbClr val="FFFFFF"/>
              </a:buClr>
              <a:buSzTx/>
              <a:buFont typeface="Times"/>
              <a:buNone/>
              <a:defRPr sz="3384">
                <a:effectLst/>
              </a:defRPr>
            </a:pPr>
            <a:r>
              <a:t>	- arrangement </a:t>
            </a:r>
          </a:p>
          <a:p>
            <a:pPr marL="512750" indent="-458419" defTabSz="549148">
              <a:spcBef>
                <a:spcPts val="2600"/>
              </a:spcBef>
              <a:buClr>
                <a:srgbClr val="FFFFFF"/>
              </a:buClr>
              <a:buSzTx/>
              <a:buFont typeface="Times"/>
              <a:buNone/>
              <a:defRPr sz="3384">
                <a:effectLst/>
              </a:defRPr>
            </a:pPr>
            <a:r>
              <a:t>	- interpretation</a:t>
            </a:r>
          </a:p>
        </p:txBody>
      </p:sp>
      <p:pic>
        <p:nvPicPr>
          <p:cNvPr id="266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6897" y="3813386"/>
            <a:ext cx="5418668" cy="3607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apal Govern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Papal Government</a:t>
            </a:r>
          </a:p>
        </p:txBody>
      </p:sp>
      <p:sp>
        <p:nvSpPr>
          <p:cNvPr id="269" name="Development of a Court System…"/>
          <p:cNvSpPr txBox="1">
            <a:spLocks noGrp="1"/>
          </p:cNvSpPr>
          <p:nvPr>
            <p:ph type="body" sz="quarter" idx="1"/>
          </p:nvPr>
        </p:nvSpPr>
        <p:spPr>
          <a:xfrm>
            <a:off x="7029520" y="3550800"/>
            <a:ext cx="4582232" cy="4313486"/>
          </a:xfrm>
          <a:prstGeom prst="rect">
            <a:avLst/>
          </a:prstGeom>
        </p:spPr>
        <p:txBody>
          <a:bodyPr/>
          <a:lstStyle/>
          <a:p>
            <a:pPr marL="447292" indent="-399897" defTabSz="479044">
              <a:spcBef>
                <a:spcPts val="2200"/>
              </a:spcBef>
              <a:buClr>
                <a:srgbClr val="FFFFFF"/>
              </a:buClr>
              <a:buSzTx/>
              <a:buFont typeface="Times New Roman"/>
              <a:buNone/>
              <a:defRPr sz="2952">
                <a:effectLst>
                  <a:outerShdw blurRad="20828" dist="10414" dir="54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86619" indent="-386619" defTabSz="479044">
              <a:spcBef>
                <a:spcPts val="22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2952" i="0">
                <a:effectLst/>
              </a:defRPr>
            </a:pPr>
            <a:r>
              <a:rPr sz="3607"/>
              <a:t>Development of a Court System </a:t>
            </a:r>
          </a:p>
          <a:p>
            <a:pPr marL="316325" indent="-316325" defTabSz="479044">
              <a:spcBef>
                <a:spcPts val="22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2952" i="0">
                <a:effectLst/>
              </a:defRPr>
            </a:pPr>
            <a:r>
              <a:t>Feudal Structure </a:t>
            </a:r>
          </a:p>
          <a:p>
            <a:pPr marL="316325" indent="-316325" defTabSz="479044">
              <a:spcBef>
                <a:spcPts val="22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2952" i="0">
                <a:effectLst/>
              </a:defRPr>
            </a:pPr>
            <a:r>
              <a:t>Papal Chancery - creating documents</a:t>
            </a:r>
          </a:p>
        </p:txBody>
      </p:sp>
      <p:pic>
        <p:nvPicPr>
          <p:cNvPr id="270" name="images-2.jpg" descr="images-2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862" y="2791282"/>
            <a:ext cx="5418668" cy="5832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risis of Church &amp; St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840" b="1">
                <a:effectLst>
                  <a:outerShdw blurRad="11430" dist="34289" dir="2700000" rotWithShape="0">
                    <a:srgbClr val="FFFFFF"/>
                  </a:outerShdw>
                </a:effectLst>
              </a:defRPr>
            </a:lvl1pPr>
          </a:lstStyle>
          <a:p>
            <a:r>
              <a:t>Crisis of Church &amp; State</a:t>
            </a:r>
          </a:p>
        </p:txBody>
      </p:sp>
      <p:sp>
        <p:nvSpPr>
          <p:cNvPr id="273" name="Investiture Controversy gave the popes pow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3862" indent="-423862" defTabSz="519937">
              <a:spcBef>
                <a:spcPts val="24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450" b="1">
                <a:effectLst>
                  <a:outerShdw blurRad="11303" dist="22606" dir="2700000" rotWithShape="0">
                    <a:srgbClr val="407AAA"/>
                  </a:outerShdw>
                </a:effectLst>
              </a:defRPr>
            </a:pPr>
            <a:endParaRPr/>
          </a:p>
          <a:p>
            <a:pPr marL="423862" indent="-423862" defTabSz="519937">
              <a:spcBef>
                <a:spcPts val="24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450" i="0">
                <a:effectLst/>
              </a:defRPr>
            </a:pPr>
            <a:r>
              <a:t>Investiture Controversy gave the popes power. </a:t>
            </a:r>
          </a:p>
          <a:p>
            <a:pPr marL="423862" indent="-423862" defTabSz="519937">
              <a:spcBef>
                <a:spcPts val="24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450" i="0">
                <a:effectLst/>
              </a:defRPr>
            </a:pPr>
            <a:r>
              <a:t>Innocent III - Church reached its zenith. </a:t>
            </a:r>
          </a:p>
          <a:p>
            <a:pPr marL="423862" indent="-423862" defTabSz="519937">
              <a:spcBef>
                <a:spcPts val="24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4450" i="0">
                <a:effectLst/>
              </a:defRPr>
            </a:pPr>
            <a:r>
              <a:t>Is this a Theocracy? 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Innocent III: 1198-12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Innocent III: 1198-1216</a:t>
            </a:r>
          </a:p>
        </p:txBody>
      </p:sp>
      <p:pic>
        <p:nvPicPr>
          <p:cNvPr id="276" name="pope_innocent_iii.jpg" descr="pope_innocent_iii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872" y="2817706"/>
            <a:ext cx="5079643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othario di Segni…"/>
          <p:cNvSpPr txBox="1">
            <a:spLocks noGrp="1"/>
          </p:cNvSpPr>
          <p:nvPr>
            <p:ph type="body" idx="1"/>
          </p:nvPr>
        </p:nvSpPr>
        <p:spPr>
          <a:xfrm>
            <a:off x="6458514" y="1202240"/>
            <a:ext cx="6034406" cy="9083252"/>
          </a:xfrm>
          <a:prstGeom prst="rect">
            <a:avLst/>
          </a:prstGeom>
        </p:spPr>
        <p:txBody>
          <a:bodyPr/>
          <a:lstStyle/>
          <a:p>
            <a:pPr marL="465364" indent="-465364">
              <a:buClr>
                <a:srgbClr val="FFFFFF"/>
              </a:buClr>
              <a:buFont typeface="Times"/>
              <a:buBlip>
                <a:blip r:embed="rId3"/>
              </a:buBlip>
              <a:defRPr sz="3800" i="0"/>
            </a:pPr>
            <a:r>
              <a:t>Lothario di Segni</a:t>
            </a:r>
          </a:p>
          <a:p>
            <a:pPr marL="465364" indent="-465364">
              <a:buClr>
                <a:srgbClr val="FFFFFF"/>
              </a:buClr>
              <a:buFont typeface="Times"/>
              <a:buBlip>
                <a:blip r:embed="rId3"/>
              </a:buBlip>
              <a:defRPr sz="3800" i="0"/>
            </a:pPr>
            <a:r>
              <a:t>Doctrine of Plenitude of Power </a:t>
            </a:r>
          </a:p>
          <a:p>
            <a:pPr marL="465364" indent="-465364">
              <a:buClr>
                <a:srgbClr val="FFFFFF"/>
              </a:buClr>
              <a:buFont typeface="Times"/>
              <a:buBlip>
                <a:blip r:embed="rId3"/>
              </a:buBlip>
              <a:defRPr sz="3800" i="0"/>
            </a:pPr>
            <a:r>
              <a:t>Creation of the mendicant orders </a:t>
            </a:r>
          </a:p>
          <a:p>
            <a:pPr marL="465364" indent="-465364">
              <a:buClr>
                <a:srgbClr val="FFFFFF"/>
              </a:buClr>
              <a:buFont typeface="Times"/>
              <a:buBlip>
                <a:blip r:embed="rId3"/>
              </a:buBlip>
              <a:defRPr sz="3800" i="0"/>
            </a:pPr>
            <a:r>
              <a:t>Huge influence over powerful monarchs.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apal Monarc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Papal Monarchy</a:t>
            </a:r>
          </a:p>
        </p:txBody>
      </p:sp>
      <p:sp>
        <p:nvSpPr>
          <p:cNvPr id="28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281" name="31stigma.jpg" descr="31stigma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2568" y="2709333"/>
            <a:ext cx="9759664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olitical Probl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Political Problems </a:t>
            </a:r>
          </a:p>
        </p:txBody>
      </p:sp>
      <p:sp>
        <p:nvSpPr>
          <p:cNvPr id="284" name="Rome as well as Italy became dominated by powerful merchant famili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</a:pPr>
            <a:r>
              <a:rPr i="0">
                <a:latin typeface="Times"/>
                <a:ea typeface="Times"/>
                <a:cs typeface="Times"/>
                <a:sym typeface="Times"/>
              </a:rPr>
              <a:t>Rome as well as Italy became dominated by powerful merchant families.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</a:pPr>
            <a:r>
              <a:rPr i="0">
                <a:latin typeface="Times"/>
                <a:ea typeface="Times"/>
                <a:cs typeface="Times"/>
                <a:sym typeface="Times"/>
              </a:rPr>
              <a:t>Ghibelline (pro-imperial) Guelf (pro-papal)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</a:pPr>
            <a:r>
              <a:rPr i="0">
                <a:latin typeface="Times"/>
                <a:ea typeface="Times"/>
                <a:cs typeface="Times"/>
                <a:sym typeface="Times"/>
              </a:rPr>
              <a:t>13</a:t>
            </a:r>
            <a:r>
              <a:rPr i="0" baseline="30222">
                <a:latin typeface="Times"/>
                <a:ea typeface="Times"/>
                <a:cs typeface="Times"/>
                <a:sym typeface="Times"/>
              </a:rPr>
              <a:t>th</a:t>
            </a:r>
            <a:r>
              <a:rPr i="0">
                <a:latin typeface="Times"/>
                <a:ea typeface="Times"/>
                <a:cs typeface="Times"/>
                <a:sym typeface="Times"/>
              </a:rPr>
              <a:t> century two mighty Roman noble families … Orisini and Colonna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uropean Population Growth, 800-1300 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5184">
                <a:effectLst>
                  <a:outerShdw blurRad="12192" dist="1219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European Population Growth, 800-1300 CE</a:t>
            </a:r>
          </a:p>
        </p:txBody>
      </p:sp>
      <p:sp>
        <p:nvSpPr>
          <p:cNvPr id="13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135" name="3D Column Chart"/>
          <p:cNvGraphicFramePr/>
          <p:nvPr/>
        </p:nvGraphicFramePr>
        <p:xfrm>
          <a:off x="512760" y="2606033"/>
          <a:ext cx="12401583" cy="615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apal Overki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Papal Overkill</a:t>
            </a:r>
          </a:p>
        </p:txBody>
      </p:sp>
      <p:sp>
        <p:nvSpPr>
          <p:cNvPr id="287" name="Rome received a lot of money during the era of the crusad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sz="5000" i="0">
                <a:effectLst/>
              </a:defRPr>
            </a:pPr>
            <a:r>
              <a:t>Rome received a lot of money during the era of the crusades.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sz="5000" i="0">
                <a:effectLst/>
              </a:defRPr>
            </a:pPr>
            <a:r>
              <a:t>Money equals power – Indulgences and the Inquisition.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buBlip>
                <a:blip r:embed="rId2"/>
              </a:buBlip>
              <a:defRPr sz="5000" i="0">
                <a:effectLst/>
              </a:defRPr>
            </a:pPr>
            <a:r>
              <a:t>Celestine V abdicated the papal throne in 1294 – Benedict Gaetani became pope. 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oniface VI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Boniface VIII</a:t>
            </a:r>
          </a:p>
        </p:txBody>
      </p:sp>
      <p:sp>
        <p:nvSpPr>
          <p:cNvPr id="290" name="1294-1303…"/>
          <p:cNvSpPr txBox="1">
            <a:spLocks noGrp="1"/>
          </p:cNvSpPr>
          <p:nvPr>
            <p:ph type="body" sz="half" idx="1"/>
          </p:nvPr>
        </p:nvSpPr>
        <p:spPr>
          <a:xfrm>
            <a:off x="5515962" y="2716432"/>
            <a:ext cx="6089934" cy="6666020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1294-1303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Excellent Canon lawyer, but haughty, overbearing and vain.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Conflict with England and France</a:t>
            </a:r>
          </a:p>
        </p:txBody>
      </p:sp>
      <p:pic>
        <p:nvPicPr>
          <p:cNvPr id="291" name="Boniface8.png" descr="Boniface8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056" y="2745457"/>
            <a:ext cx="3652048" cy="5852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England and Fr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England and France</a:t>
            </a:r>
          </a:p>
        </p:txBody>
      </p:sp>
      <p:sp>
        <p:nvSpPr>
          <p:cNvPr id="294" name="England and France flourished in the 12th and 13th centuri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England and France flourished in the 12</a:t>
            </a:r>
            <a:r>
              <a:rPr baseline="30222"/>
              <a:t>th</a:t>
            </a:r>
            <a:r>
              <a:t> and 13</a:t>
            </a:r>
            <a:r>
              <a:rPr baseline="30222"/>
              <a:t>th</a:t>
            </a:r>
            <a:r>
              <a:t> centuries.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In 1295, Edward I and Philip IV were preparing to go to war over Gascony.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To raise funds for the war, both Edward and Philip decided to tax the clergy.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Ecclesiastical Op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612" b="1">
                <a:effectLst>
                  <a:outerShdw blurRad="11049" dist="33147" dir="2700000" rotWithShape="0">
                    <a:srgbClr val="FFFFFF"/>
                  </a:outerShdw>
                </a:effectLst>
              </a:defRPr>
            </a:lvl1pPr>
          </a:lstStyle>
          <a:p>
            <a:r>
              <a:t>Ecclesiastical Opposition</a:t>
            </a:r>
          </a:p>
        </p:txBody>
      </p:sp>
      <p:sp>
        <p:nvSpPr>
          <p:cNvPr id="297" name="Boniface VIII issued Clericis Laicos forbidding lay taxation of clerg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2918" indent="-492918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12" i="0">
                <a:effectLst/>
              </a:defRPr>
            </a:pPr>
            <a:r>
              <a:rPr sz="4600"/>
              <a:t>Boniface VIII issued </a:t>
            </a:r>
            <a:r>
              <a:rPr sz="4600" i="1"/>
              <a:t>Clericis Laicos </a:t>
            </a:r>
            <a:r>
              <a:rPr sz="4600"/>
              <a:t>forbidding lay taxation of clergy. </a:t>
            </a:r>
          </a:p>
          <a:p>
            <a:pPr marL="492918" indent="-492918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12" i="0">
                <a:effectLst/>
              </a:defRPr>
            </a:pPr>
            <a:r>
              <a:rPr sz="4600"/>
              <a:t>Edward I - cut off the protection of the clergy by the state </a:t>
            </a:r>
          </a:p>
          <a:p>
            <a:pPr marL="492918" indent="-492918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12" i="0">
                <a:effectLst/>
              </a:defRPr>
            </a:pPr>
            <a:r>
              <a:rPr sz="4600"/>
              <a:t>Philip IV – cut off the flow of gold and silver to Rome. 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Ausculta Fil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Ausculta Fili </a:t>
            </a:r>
          </a:p>
        </p:txBody>
      </p:sp>
      <p:sp>
        <p:nvSpPr>
          <p:cNvPr id="300" name="Philip IV arrested the Bishop of Pamiers, Bernard Saisset.…"/>
          <p:cNvSpPr txBox="1">
            <a:spLocks noGrp="1"/>
          </p:cNvSpPr>
          <p:nvPr>
            <p:ph type="body" sz="quarter" idx="1"/>
          </p:nvPr>
        </p:nvSpPr>
        <p:spPr>
          <a:xfrm>
            <a:off x="1811866" y="3287536"/>
            <a:ext cx="3823124" cy="5430027"/>
          </a:xfrm>
          <a:prstGeom prst="rect">
            <a:avLst/>
          </a:prstGeom>
        </p:spPr>
        <p:txBody>
          <a:bodyPr/>
          <a:lstStyle/>
          <a:p>
            <a:pPr marL="358330" indent="-358330" defTabSz="449833">
              <a:spcBef>
                <a:spcPts val="21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2925" i="0">
                <a:effectLst>
                  <a:outerShdw blurRad="19558" dist="9779" dir="5400000" rotWithShape="0">
                    <a:srgbClr val="FFFFFF"/>
                  </a:outerShdw>
                </a:effectLst>
              </a:defRPr>
            </a:pPr>
            <a:r>
              <a:t>Philip IV arrested the Bishop of Pamiers, Bernard Saisset. </a:t>
            </a:r>
          </a:p>
          <a:p>
            <a:pPr marL="358330" indent="-358330" defTabSz="449833">
              <a:spcBef>
                <a:spcPts val="21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2925" i="0">
                <a:effectLst>
                  <a:outerShdw blurRad="19558" dist="9779" dir="5400000" rotWithShape="0">
                    <a:srgbClr val="FFFFFF"/>
                  </a:outerShdw>
                </a:effectLst>
              </a:defRPr>
            </a:pPr>
            <a:r>
              <a:t>Boniface demanded his release and scolded him: “God has set popes over kings and kingdoms.” </a:t>
            </a:r>
          </a:p>
        </p:txBody>
      </p:sp>
      <p:pic>
        <p:nvPicPr>
          <p:cNvPr id="301" name="Boniface-VIII-BAR800.jpg" descr="Boniface-VIII-BAR800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1706" y="3060015"/>
            <a:ext cx="5073369" cy="5564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Unam Sanct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 b="1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Unam Sanctam</a:t>
            </a:r>
          </a:p>
        </p:txBody>
      </p:sp>
      <p:sp>
        <p:nvSpPr>
          <p:cNvPr id="304" name="Boniface VIII traced papal rule over temporal power back to the Bibl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Boniface VIII traced papal rule over temporal power back to the Bible.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 One Holy Catholic Apostolic Church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Philip IV sends Wm. of Noraget to arrest and beat up Boniface.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>
                <a:effectLst/>
              </a:defRPr>
            </a:pPr>
            <a:r>
              <a:t>Subsequently, Boniface dies a month later. 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oniface VIII arrest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Boniface VIII arrested</a:t>
            </a:r>
          </a:p>
        </p:txBody>
      </p:sp>
      <p:sp>
        <p:nvSpPr>
          <p:cNvPr id="30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308" name="schiaffo di anagni.jpg" descr="schiaffo di anagni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930" y="2817706"/>
            <a:ext cx="7968938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rench Papa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French Papacy</a:t>
            </a:r>
          </a:p>
        </p:txBody>
      </p:sp>
      <p:sp>
        <p:nvSpPr>
          <p:cNvPr id="311" name="Benedict XI 1303-1305 short reign as pope allowed for Philip IV to directly influence the papac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Benedict XI 1303-1305 short reign as pope allowed for Philip IV to directly influence the papacy.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In 1305, Philip’s childhood friend, Bertrand de Got was elected Clement V. </a:t>
            </a:r>
          </a:p>
          <a:p>
            <a:pPr marL="385762" indent="-385762">
              <a:buClr>
                <a:srgbClr val="FFFFFF"/>
              </a:buClr>
              <a:buFont typeface="Times"/>
              <a:buBlip>
                <a:blip r:embed="rId2"/>
              </a:buBlip>
              <a:defRPr i="0"/>
            </a:pPr>
            <a:r>
              <a:t> Thus, begins the French domination of the College of Cardinals, and Avignon Papacy.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Next Wee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Week</a:t>
            </a:r>
          </a:p>
        </p:txBody>
      </p:sp>
      <p:sp>
        <p:nvSpPr>
          <p:cNvPr id="314" name="NO CLASS November 20th - Next meeting is November 2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What exactly was the Renaissance? Did it </a:t>
            </a:r>
            <a:r>
              <a:rPr lang="en-US" dirty="0"/>
              <a:t>theoretically</a:t>
            </a:r>
            <a:r>
              <a:rPr dirty="0"/>
              <a:t> change anything in European Society?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vival of Towns and T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Revival of Towns and Trade</a:t>
            </a:r>
          </a:p>
        </p:txBody>
      </p:sp>
      <p:sp>
        <p:nvSpPr>
          <p:cNvPr id="138" name="Urbanization follows increase in food supp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Urbanization follows increase in food supply</a:t>
            </a:r>
          </a:p>
          <a:p>
            <a:pPr>
              <a:buBlip>
                <a:blip r:embed="rId2"/>
              </a:buBlip>
              <a:defRPr i="0"/>
            </a:pPr>
            <a:r>
              <a:t>Specialization of labor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Textile production</a:t>
            </a:r>
          </a:p>
          <a:p>
            <a:pPr>
              <a:buBlip>
                <a:blip r:embed="rId2"/>
              </a:buBlip>
              <a:defRPr i="0"/>
            </a:pPr>
            <a:r>
              <a:t>Mediterranean Trade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Italy well-positioned for sea trade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Italian colonies established in major ports of Mediterranean, Black seas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hival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Chivalry</a:t>
            </a:r>
          </a:p>
        </p:txBody>
      </p:sp>
      <p:sp>
        <p:nvSpPr>
          <p:cNvPr id="141" name="Code of conduct for nobl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Code of conduct for nobles</a:t>
            </a:r>
          </a:p>
          <a:p>
            <a:pPr>
              <a:buBlip>
                <a:blip r:embed="rId2"/>
              </a:buBlip>
              <a:defRPr i="0"/>
            </a:pPr>
            <a:r>
              <a:t>Sponsored by Church to minimize fighting among Christians</a:t>
            </a:r>
          </a:p>
          <a:p>
            <a:pPr>
              <a:buBlip>
                <a:blip r:embed="rId2"/>
              </a:buBlip>
              <a:defRPr i="0"/>
            </a:pPr>
            <a:r>
              <a:t>Technically, knight to dedicate his efforts to promotion of Christianity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Blip>
                <a:blip r:embed="rId2"/>
              </a:buBlip>
              <a:defRPr i="0"/>
            </a:pPr>
            <a:r>
              <a:t>Protection of women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nds of Socie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effectLst>
                  <a:outerShdw blurRad="127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Bonds of Society </a:t>
            </a:r>
          </a:p>
        </p:txBody>
      </p:sp>
      <p:sp>
        <p:nvSpPr>
          <p:cNvPr id="144" name="Charlemagne dies and Europe forms out of divis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2918" indent="-492918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12" i="0">
                <a:effectLst/>
              </a:defRPr>
            </a:pPr>
            <a:r>
              <a:rPr sz="4600"/>
              <a:t>Charlemagne dies and Europe forms out of division. </a:t>
            </a:r>
          </a:p>
          <a:p>
            <a:pPr marL="492918" indent="-492918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12" i="0">
                <a:effectLst/>
              </a:defRPr>
            </a:pPr>
            <a:r>
              <a:rPr sz="4600"/>
              <a:t>Divisions: upper, middle, and lower sort, but not classes. </a:t>
            </a:r>
          </a:p>
          <a:p>
            <a:pPr marL="492918" indent="-492918" defTabSz="537463">
              <a:spcBef>
                <a:spcPts val="2500"/>
              </a:spcBef>
              <a:buClr>
                <a:srgbClr val="FFFFFF"/>
              </a:buClr>
              <a:buFont typeface="Times"/>
              <a:buBlip>
                <a:blip r:embed="rId2"/>
              </a:buBlip>
              <a:defRPr sz="3312" i="0">
                <a:effectLst/>
              </a:defRPr>
            </a:pPr>
            <a:r>
              <a:rPr sz="4600"/>
              <a:t>Feudal distinctions = Hugh Capet (987-996) “elected” king.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65232" indent="-367392">
              <a:buBlip>
                <a:blip r:embed="rId2"/>
              </a:buBlip>
            </a:pPr>
            <a:endParaRPr/>
          </a:p>
        </p:txBody>
      </p:sp>
      <p:pic>
        <p:nvPicPr>
          <p:cNvPr id="148" name="map843.jpg" descr="map843.jpg"/>
          <p:cNvPicPr>
            <a:picLocks/>
          </p:cNvPicPr>
          <p:nvPr/>
        </p:nvPicPr>
        <p:blipFill>
          <a:blip r:embed="rId3">
            <a:extLst/>
          </a:blip>
          <a:srcRect b="257"/>
          <a:stretch>
            <a:fillRect/>
          </a:stretch>
        </p:blipFill>
        <p:spPr>
          <a:xfrm>
            <a:off x="2127433" y="565004"/>
            <a:ext cx="9239140" cy="8949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1411</Words>
  <Application>Microsoft Macintosh PowerPoint</Application>
  <PresentationFormat>Custom</PresentationFormat>
  <Paragraphs>221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Helvetica Neue</vt:lpstr>
      <vt:lpstr>Hoefler Text</vt:lpstr>
      <vt:lpstr>Palatino</vt:lpstr>
      <vt:lpstr>Times</vt:lpstr>
      <vt:lpstr>Times New Roman</vt:lpstr>
      <vt:lpstr>Moroccan</vt:lpstr>
      <vt:lpstr>Week 10</vt:lpstr>
      <vt:lpstr>The Great Leap Forward</vt:lpstr>
      <vt:lpstr>Global Warming?</vt:lpstr>
      <vt:lpstr>Growth of the Agricultural Economy</vt:lpstr>
      <vt:lpstr>European Population Growth, 800-1300 CE</vt:lpstr>
      <vt:lpstr>Revival of Towns and Trade</vt:lpstr>
      <vt:lpstr>Chivalry</vt:lpstr>
      <vt:lpstr>Bonds of Society </vt:lpstr>
      <vt:lpstr>PowerPoint Presentation</vt:lpstr>
      <vt:lpstr>Manorialism vs. Feudalism</vt:lpstr>
      <vt:lpstr>Rise of Towns</vt:lpstr>
      <vt:lpstr>The “road” to the future </vt:lpstr>
      <vt:lpstr>Feudal Development</vt:lpstr>
      <vt:lpstr>Regional Monarchies: France and England</vt:lpstr>
      <vt:lpstr>Edward the Confessor</vt:lpstr>
      <vt:lpstr>Norman Conquest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Conqueror </vt:lpstr>
      <vt:lpstr>The Feudal “System”</vt:lpstr>
      <vt:lpstr>The Construct</vt:lpstr>
      <vt:lpstr>Breakdown of Feudal Society</vt:lpstr>
      <vt:lpstr>PowerPoint Presentation</vt:lpstr>
      <vt:lpstr>Post 1066 </vt:lpstr>
      <vt:lpstr>Norman &amp; Plantagenet Kings</vt:lpstr>
      <vt:lpstr>The Great Charter</vt:lpstr>
      <vt:lpstr>PowerPoint Presentation</vt:lpstr>
      <vt:lpstr>French National Unity</vt:lpstr>
      <vt:lpstr>Capetian Kings </vt:lpstr>
      <vt:lpstr>Crisis in the Church </vt:lpstr>
      <vt:lpstr>East-West Schism </vt:lpstr>
      <vt:lpstr>Papal Power</vt:lpstr>
      <vt:lpstr>Church Reform</vt:lpstr>
      <vt:lpstr>Gregory VII: 1073-85</vt:lpstr>
      <vt:lpstr>PowerPoint Presentation</vt:lpstr>
      <vt:lpstr>Caput Orbis</vt:lpstr>
      <vt:lpstr>Division</vt:lpstr>
      <vt:lpstr>PowerPoint Presentation</vt:lpstr>
      <vt:lpstr>Canon Law</vt:lpstr>
      <vt:lpstr>Formation of Canon Law</vt:lpstr>
      <vt:lpstr>University of Bologna </vt:lpstr>
      <vt:lpstr>Papal Government</vt:lpstr>
      <vt:lpstr>Crisis of Church &amp; State</vt:lpstr>
      <vt:lpstr>Innocent III: 1198-1216</vt:lpstr>
      <vt:lpstr>Papal Monarchy</vt:lpstr>
      <vt:lpstr>Political Problems </vt:lpstr>
      <vt:lpstr>Papal Overkill</vt:lpstr>
      <vt:lpstr>Boniface VIII</vt:lpstr>
      <vt:lpstr>England and France</vt:lpstr>
      <vt:lpstr>Ecclesiastical Opposition</vt:lpstr>
      <vt:lpstr>Ausculta Fili </vt:lpstr>
      <vt:lpstr>Unam Sanctam</vt:lpstr>
      <vt:lpstr>Boniface VIII arrested</vt:lpstr>
      <vt:lpstr>French Papacy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10</dc:title>
  <cp:lastModifiedBy>Nicholas P. Markellos</cp:lastModifiedBy>
  <cp:revision>2</cp:revision>
  <dcterms:modified xsi:type="dcterms:W3CDTF">2019-04-11T12:37:59Z</dcterms:modified>
</cp:coreProperties>
</file>