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wholeTbl>
    <a:band2H>
      <a:tcTxStyle b="def" i="def"/>
      <a:tcStyle>
        <a:tcBdr/>
        <a:fill>
          <a:solidFill>
            <a:srgbClr val="E6E1C6">
              <a:alpha val="19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3175" cap="flat">
              <a:solidFill>
                <a:srgbClr val="766246"/>
              </a:solidFill>
              <a:prstDash val="solid"/>
              <a:miter lim="400000"/>
            </a:ln>
          </a:left>
          <a:right>
            <a:ln w="12700" cap="flat">
              <a:solidFill>
                <a:srgbClr val="766246"/>
              </a:solidFill>
              <a:prstDash val="solid"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firstCol>
    <a:lastRow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6246"/>
              </a:solidFill>
              <a:prstDash val="solid"/>
              <a:miter lim="400000"/>
            </a:ln>
          </a:top>
          <a:bottom>
            <a:ln w="3175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E8E4D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A7A69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8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FFFCF2"/>
      </a:tcTxStyle>
      <a:tcStyle>
        <a:tcBdr>
          <a:left>
            <a:ln w="12700" cap="flat">
              <a:solidFill>
                <a:srgbClr val="A7A698"/>
              </a:solidFill>
              <a:prstDash val="solid"/>
              <a:miter lim="400000"/>
            </a:ln>
          </a:left>
          <a:right>
            <a:ln w="12700" cap="flat">
              <a:solidFill>
                <a:srgbClr val="4C4F57"/>
              </a:solidFill>
              <a:prstDash val="solid"/>
              <a:miter lim="400000"/>
            </a:ln>
          </a:right>
          <a:top>
            <a:ln w="12700" cap="flat">
              <a:solidFill>
                <a:srgbClr val="727264"/>
              </a:solidFill>
              <a:prstDash val="solid"/>
              <a:miter lim="400000"/>
            </a:ln>
          </a:top>
          <a:bottom>
            <a:ln w="12700" cap="flat">
              <a:solidFill>
                <a:srgbClr val="727264"/>
              </a:solidFill>
              <a:prstDash val="solid"/>
              <a:miter lim="400000"/>
            </a:ln>
          </a:bottom>
          <a:insideH>
            <a:ln w="12700" cap="flat">
              <a:solidFill>
                <a:srgbClr val="727264"/>
              </a:solidFill>
              <a:prstDash val="solid"/>
              <a:miter lim="400000"/>
            </a:ln>
          </a:insideH>
          <a:insideV>
            <a:ln w="12700" cap="flat">
              <a:solidFill>
                <a:srgbClr val="72726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C4F57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4C4F57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29A85"/>
              </a:solidFill>
              <a:prstDash val="solid"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3030"/>
              </a:solidFill>
              <a:prstDash val="solid"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49424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solidFill>
                <a:srgbClr val="F1EEE5"/>
              </a:solidFill>
              <a:prstDash val="solid"/>
              <a:miter lim="400000"/>
            </a:ln>
          </a:bottom>
          <a:insideH>
            <a:ln w="12700" cap="flat">
              <a:solidFill>
                <a:srgbClr val="D9CF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Baskerville"/>
          <a:ea typeface="Baskerville"/>
          <a:cs typeface="Baskerville"/>
        </a:font>
        <a:srgbClr val="5F5857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CBC7C7"/>
          </a:solidFill>
        </a:fill>
      </a:tcStyle>
    </a:wholeTbl>
    <a:band2H>
      <a:tcTxStyle b="def" i="def"/>
      <a:tcStyle>
        <a:tcBdr/>
        <a:fill>
          <a:solidFill>
            <a:srgbClr val="DED9DA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5F5857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A09C9C"/>
              </a:solidFill>
              <a:prstDash val="solid"/>
              <a:miter lim="400000"/>
            </a:ln>
          </a:left>
          <a:right>
            <a:ln w="12700" cap="flat">
              <a:solidFill>
                <a:srgbClr val="A09C9C"/>
              </a:solidFill>
              <a:prstDash val="solid"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solidFill>
                <a:srgbClr val="A09C9C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016000" y="2032000"/>
            <a:ext cx="10972800" cy="32258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016000" y="5359400"/>
            <a:ext cx="10972800" cy="1231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A29A85"/>
                </a:solidFill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10050"/>
            <a:ext cx="10464800" cy="800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800"/>
              </a:spcBef>
              <a:buSzTx/>
              <a:buNone/>
              <a:defRPr i="1" sz="48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157638500_2257x3000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2819400" y="1257300"/>
            <a:ext cx="7366000" cy="5372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028700" y="6743700"/>
            <a:ext cx="10972800" cy="15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028700" y="8255000"/>
            <a:ext cx="10972800" cy="1193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016000" y="3263900"/>
            <a:ext cx="10972800" cy="322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quarter" idx="13"/>
          </p:nvPr>
        </p:nvSpPr>
        <p:spPr>
          <a:xfrm>
            <a:off x="7664450" y="2044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762000" y="2311400"/>
            <a:ext cx="6324600" cy="3187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762000" y="5626100"/>
            <a:ext cx="63246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016000" y="2768600"/>
            <a:ext cx="10972800" cy="5715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13"/>
          </p:nvPr>
        </p:nvSpPr>
        <p:spPr>
          <a:xfrm>
            <a:off x="7410450" y="2806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016000" y="2768600"/>
            <a:ext cx="5486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3400"/>
            </a:lvl1pPr>
            <a:lvl2pPr>
              <a:spcBef>
                <a:spcPts val="3800"/>
              </a:spcBef>
              <a:defRPr sz="3400"/>
            </a:lvl2pPr>
            <a:lvl3pPr>
              <a:spcBef>
                <a:spcPts val="3800"/>
              </a:spcBef>
              <a:defRPr sz="3400"/>
            </a:lvl3pPr>
            <a:lvl4pPr marL="1625600">
              <a:spcBef>
                <a:spcPts val="3800"/>
              </a:spcBef>
              <a:defRPr sz="3400"/>
            </a:lvl4pPr>
            <a:lvl5pPr marL="2070100">
              <a:spcBef>
                <a:spcPts val="3800"/>
              </a:spcBef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394351" y="4637752"/>
            <a:ext cx="4686301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394351" y="927100"/>
            <a:ext cx="4686301" cy="285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14400" y="927100"/>
            <a:ext cx="5626100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016000" y="1270000"/>
            <a:ext cx="10972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016000" y="546100"/>
            <a:ext cx="109728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buClrTx/>
              <a:defRPr sz="1800"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1181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1562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1943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2324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2705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3086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3467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476500" y="914400"/>
            <a:ext cx="8051800" cy="6070600"/>
          </a:xfrm>
          <a:prstGeom prst="rect">
            <a:avLst/>
          </a:prstGeom>
        </p:spPr>
      </p:pic>
      <p:sp>
        <p:nvSpPr>
          <p:cNvPr id="120" name="Week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Week 3</a:t>
            </a:r>
          </a:p>
        </p:txBody>
      </p:sp>
      <p:sp>
        <p:nvSpPr>
          <p:cNvPr id="121" name="The Quest for Progres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Quest for Progress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he New Scie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The New Science</a:t>
            </a:r>
          </a:p>
        </p:txBody>
      </p:sp>
      <p:sp>
        <p:nvSpPr>
          <p:cNvPr id="152" name="The “new” science was a diverse study of natural philosoph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7675" indent="-447675" defTabSz="549148">
              <a:spcBef>
                <a:spcPts val="2800"/>
              </a:spcBef>
              <a:buClr>
                <a:srgbClr val="FFFFFF"/>
              </a:buClr>
              <a:buFont typeface="Times"/>
              <a:defRPr sz="4700"/>
            </a:pPr>
            <a:r>
              <a:t>The “new” science was a diverse study of natural philosophy. </a:t>
            </a:r>
          </a:p>
          <a:p>
            <a:pPr marL="512750" indent="-458419" defTabSz="549148">
              <a:spcBef>
                <a:spcPts val="2800"/>
              </a:spcBef>
              <a:buClr>
                <a:srgbClr val="FFFFFF"/>
              </a:buClr>
              <a:buSzTx/>
              <a:buFont typeface="Times"/>
              <a:buNone/>
              <a:defRPr sz="4700"/>
            </a:pPr>
            <a:r>
              <a:t>		- Astronomy</a:t>
            </a:r>
          </a:p>
          <a:p>
            <a:pPr marL="512750" indent="-458419" defTabSz="549148">
              <a:spcBef>
                <a:spcPts val="2800"/>
              </a:spcBef>
              <a:buClr>
                <a:srgbClr val="FFFFFF"/>
              </a:buClr>
              <a:buSzTx/>
              <a:buFont typeface="Times"/>
              <a:buNone/>
              <a:defRPr sz="4700"/>
            </a:pPr>
            <a:r>
              <a:t>		- Math / Logic </a:t>
            </a:r>
          </a:p>
          <a:p>
            <a:pPr marL="512750" indent="-458419" defTabSz="549148">
              <a:spcBef>
                <a:spcPts val="2800"/>
              </a:spcBef>
              <a:buClr>
                <a:srgbClr val="FFFFFF"/>
              </a:buClr>
              <a:buSzTx/>
              <a:buFont typeface="Times"/>
              <a:buNone/>
              <a:defRPr sz="4700"/>
            </a:pPr>
            <a:r>
              <a:t>		- Physics </a:t>
            </a:r>
          </a:p>
          <a:p>
            <a:pPr marL="512750" indent="-458419" defTabSz="549148">
              <a:spcBef>
                <a:spcPts val="2800"/>
              </a:spcBef>
              <a:buClr>
                <a:srgbClr val="FFFFFF"/>
              </a:buClr>
              <a:buSzTx/>
              <a:buFont typeface="Times"/>
              <a:buNone/>
              <a:defRPr sz="4700"/>
            </a:pPr>
            <a:r>
              <a:t>		- Biology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Donner.pdf" descr="Donner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4659" y="-1618981"/>
            <a:ext cx="14199426" cy="18375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Astronom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Astronomy</a:t>
            </a:r>
          </a:p>
        </p:txBody>
      </p:sp>
      <p:sp>
        <p:nvSpPr>
          <p:cNvPr id="157" name="Ptolemy - Geocentric univers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Ptolemy - Geocentric universe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Borrowed heavily upon Aristotle’s conception of the universe. 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Mathematically based, no scientific reasoning for the model.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.jpg" descr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0719" y="-1"/>
            <a:ext cx="9243344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Nicolaus Copernicu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Nicolaus Copernicus</a:t>
            </a:r>
          </a:p>
        </p:txBody>
      </p:sp>
      <p:sp>
        <p:nvSpPr>
          <p:cNvPr id="162" name="1473-1543…"/>
          <p:cNvSpPr txBox="1"/>
          <p:nvPr>
            <p:ph type="body" sz="half" idx="1"/>
          </p:nvPr>
        </p:nvSpPr>
        <p:spPr>
          <a:xfrm>
            <a:off x="6864350" y="3355269"/>
            <a:ext cx="5124450" cy="5128331"/>
          </a:xfrm>
          <a:prstGeom prst="rect">
            <a:avLst/>
          </a:prstGeom>
        </p:spPr>
        <p:txBody>
          <a:bodyPr/>
          <a:lstStyle/>
          <a:p>
            <a:pPr marL="428625" indent="-428625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1473-1543</a:t>
            </a:r>
          </a:p>
          <a:p>
            <a:pPr marL="428625" indent="-428625">
              <a:buClr>
                <a:srgbClr val="FFFFFF"/>
              </a:buClr>
              <a:buFont typeface="Times"/>
              <a:defRPr i="1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On the Revolutions of the Heavenly Spheres - 1543</a:t>
            </a:r>
          </a:p>
          <a:p>
            <a:pPr marL="428625" indent="-428625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Heliocentric Universe</a:t>
            </a:r>
          </a:p>
        </p:txBody>
      </p:sp>
      <p:pic>
        <p:nvPicPr>
          <p:cNvPr id="163" name="copernicus3.jpg" descr="copernicus3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3038" y="2817706"/>
            <a:ext cx="5023310" cy="5852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0479" y="-1"/>
            <a:ext cx="10439967" cy="97648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opernicus’ Revolution"/>
          <p:cNvSpPr txBox="1"/>
          <p:nvPr>
            <p:ph type="title"/>
          </p:nvPr>
        </p:nvSpPr>
        <p:spPr>
          <a:xfrm>
            <a:off x="1016000" y="558800"/>
            <a:ext cx="10972800" cy="1854200"/>
          </a:xfrm>
          <a:prstGeom prst="rect">
            <a:avLst/>
          </a:prstGeom>
        </p:spPr>
        <p:txBody>
          <a:bodyPr/>
          <a:lstStyle>
            <a:lvl1pPr defTabSz="537463">
              <a:defRPr sz="6992">
                <a:effectLst>
                  <a:outerShdw sx="100000" sy="100000" kx="0" ky="0" algn="b" rotWithShape="0" blurRad="11684" dist="35052" dir="2700000">
                    <a:srgbClr val="FFFFFF"/>
                  </a:outerShdw>
                </a:effectLst>
              </a:defRPr>
            </a:lvl1pPr>
          </a:lstStyle>
          <a:p>
            <a:pPr/>
            <a:r>
              <a:t>Copernicus’ Revolution</a:t>
            </a:r>
          </a:p>
        </p:txBody>
      </p:sp>
      <p:sp>
        <p:nvSpPr>
          <p:cNvPr id="168" name="The sun-centered universe rejected Aristotle’s cosmolog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The sun-centered universe rejected Aristotle’s cosmology.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Revolutions = how long it took to ‘revolve’ around the sun. 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Kept the epicycles of Ptolemy’s system into his work.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he New Astronom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The New Astronomy</a:t>
            </a:r>
          </a:p>
        </p:txBody>
      </p:sp>
      <p:sp>
        <p:nvSpPr>
          <p:cNvPr id="171" name="Tycho Brahe (1546-1601) worked on creating a mathematical way to explain Copernicu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Tycho Brahe (1546-1601) worked on creating a mathematical way to explain Copernicus. </a:t>
            </a:r>
          </a:p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Did not buy into the sun-centered universe. </a:t>
            </a:r>
          </a:p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Collected a larger collection of astronomical data.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brahe.jpg" descr="brah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8853" y="1300479"/>
            <a:ext cx="4836161" cy="7030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TychoBrahe.jpg" descr="TychoBrahe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94026" y="1842346"/>
            <a:ext cx="5707664" cy="6041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Johannes Kepl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Johannes Kepler</a:t>
            </a:r>
          </a:p>
        </p:txBody>
      </p:sp>
      <p:sp>
        <p:nvSpPr>
          <p:cNvPr id="177" name="1571-1630…"/>
          <p:cNvSpPr txBox="1"/>
          <p:nvPr>
            <p:ph type="body" sz="half" idx="1"/>
          </p:nvPr>
        </p:nvSpPr>
        <p:spPr>
          <a:xfrm>
            <a:off x="1016000" y="2768600"/>
            <a:ext cx="5791342" cy="5715000"/>
          </a:xfrm>
          <a:prstGeom prst="rect">
            <a:avLst/>
          </a:prstGeom>
        </p:spPr>
        <p:txBody>
          <a:bodyPr/>
          <a:lstStyle/>
          <a:p>
            <a:pPr marL="428625" indent="-428625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1571-1630</a:t>
            </a:r>
          </a:p>
          <a:p>
            <a:pPr marL="428625" indent="-428625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Brahe’s assistant</a:t>
            </a:r>
          </a:p>
          <a:p>
            <a:pPr marL="428625" indent="-428625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Defends Copernicus’ theory </a:t>
            </a:r>
          </a:p>
          <a:p>
            <a:pPr marL="428625" indent="-428625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Elliptical motion of the planets</a:t>
            </a:r>
          </a:p>
        </p:txBody>
      </p:sp>
      <p:pic>
        <p:nvPicPr>
          <p:cNvPr id="178" name="Kepler.png" descr="Kepler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6025" y="2817706"/>
            <a:ext cx="4708163" cy="5852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67550" y="2489200"/>
            <a:ext cx="4953000" cy="6299200"/>
          </a:xfrm>
          <a:prstGeom prst="rect">
            <a:avLst/>
          </a:prstGeom>
        </p:spPr>
      </p:pic>
      <p:sp>
        <p:nvSpPr>
          <p:cNvPr id="124" name="Questions / Take Away"/>
          <p:cNvSpPr txBox="1"/>
          <p:nvPr>
            <p:ph type="title"/>
          </p:nvPr>
        </p:nvSpPr>
        <p:spPr>
          <a:xfrm>
            <a:off x="1015999" y="546099"/>
            <a:ext cx="10972801" cy="1854201"/>
          </a:xfrm>
          <a:prstGeom prst="rect">
            <a:avLst/>
          </a:prstGeom>
        </p:spPr>
        <p:txBody>
          <a:bodyPr/>
          <a:lstStyle>
            <a:lvl1pPr defTabSz="566674">
              <a:defRPr sz="7566"/>
            </a:lvl1pPr>
          </a:lstStyle>
          <a:p>
            <a:pPr/>
            <a:r>
              <a:t>Questions / Take Away</a:t>
            </a:r>
          </a:p>
        </p:txBody>
      </p:sp>
      <p:sp>
        <p:nvSpPr>
          <p:cNvPr id="125" name="Reviewing some of the highlights from last week’s class on Medieval Thinkers…"/>
          <p:cNvSpPr txBox="1"/>
          <p:nvPr>
            <p:ph type="body" sz="half" idx="1"/>
          </p:nvPr>
        </p:nvSpPr>
        <p:spPr>
          <a:xfrm>
            <a:off x="1015999" y="2768600"/>
            <a:ext cx="5486401" cy="5715000"/>
          </a:xfrm>
          <a:prstGeom prst="rect">
            <a:avLst/>
          </a:prstGeom>
        </p:spPr>
        <p:txBody>
          <a:bodyPr/>
          <a:lstStyle/>
          <a:p>
            <a:pPr/>
            <a:r>
              <a:t>Reviewing some of the highlights from last week’s class on Medieval Thinkers</a:t>
            </a:r>
          </a:p>
          <a:p>
            <a:pPr/>
            <a:r>
              <a:t>Take Aways - Go forward</a:t>
            </a:r>
          </a:p>
          <a:p>
            <a:pPr>
              <a:defRPr i="1"/>
            </a:pPr>
            <a:r>
              <a:t>Quest for Progress - </a:t>
            </a:r>
            <a:r>
              <a:rPr i="0"/>
              <a:t>Age of Reason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.jpg" descr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0959" y="866986"/>
            <a:ext cx="7802882" cy="7802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hy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Physics </a:t>
            </a:r>
          </a:p>
        </p:txBody>
      </p:sp>
      <p:sp>
        <p:nvSpPr>
          <p:cNvPr id="183" name="Isaac Newton (1642-1727) discovered the laws of gravit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 defTabSz="560831">
              <a:lnSpc>
                <a:spcPct val="90000"/>
              </a:lnSpc>
              <a:spcBef>
                <a:spcPts val="2800"/>
              </a:spcBef>
              <a:buClr>
                <a:srgbClr val="FFFFFF"/>
              </a:buClr>
              <a:buFont typeface="Times"/>
              <a:defRPr sz="4800">
                <a:effectLst>
                  <a:outerShdw sx="100000" sy="100000" kx="0" ky="0" algn="b" rotWithShape="0" blurRad="12192" dist="24384" dir="2700000">
                    <a:srgbClr val="407AAA"/>
                  </a:outerShdw>
                </a:effectLst>
              </a:defRPr>
            </a:pPr>
            <a:r>
              <a:t>Isaac Newton (1642-1727) discovered the laws of gravity. </a:t>
            </a:r>
          </a:p>
          <a:p>
            <a:pPr marL="457200" indent="-457200" defTabSz="560831">
              <a:lnSpc>
                <a:spcPct val="90000"/>
              </a:lnSpc>
              <a:spcBef>
                <a:spcPts val="2800"/>
              </a:spcBef>
              <a:buClr>
                <a:srgbClr val="FFFFFF"/>
              </a:buClr>
              <a:buFont typeface="Times"/>
              <a:defRPr i="1" sz="4800">
                <a:effectLst>
                  <a:outerShdw sx="100000" sy="100000" kx="0" ky="0" algn="b" rotWithShape="0" blurRad="12192" dist="24384" dir="2700000">
                    <a:srgbClr val="407AAA"/>
                  </a:outerShdw>
                </a:effectLst>
              </a:defRPr>
            </a:pPr>
            <a:r>
              <a:t>Principles of Natural Philosophy</a:t>
            </a:r>
          </a:p>
          <a:p>
            <a:pPr marL="457200" indent="-457200" defTabSz="560831">
              <a:lnSpc>
                <a:spcPct val="90000"/>
              </a:lnSpc>
              <a:spcBef>
                <a:spcPts val="2800"/>
              </a:spcBef>
              <a:buClr>
                <a:srgbClr val="FFFFFF"/>
              </a:buClr>
              <a:buFont typeface="Times"/>
              <a:defRPr sz="4800">
                <a:effectLst>
                  <a:outerShdw sx="100000" sy="100000" kx="0" ky="0" algn="b" rotWithShape="0" blurRad="12192" dist="24384" dir="2700000">
                    <a:srgbClr val="407AAA"/>
                  </a:outerShdw>
                </a:effectLst>
              </a:defRPr>
            </a:pPr>
            <a:r>
              <a:t>His laws are the cornerstone of modern day physics. </a:t>
            </a:r>
          </a:p>
          <a:p>
            <a:pPr marL="457200" indent="-457200" defTabSz="560831">
              <a:lnSpc>
                <a:spcPct val="90000"/>
              </a:lnSpc>
              <a:spcBef>
                <a:spcPts val="2800"/>
              </a:spcBef>
              <a:buClr>
                <a:srgbClr val="FFFFFF"/>
              </a:buClr>
              <a:buFont typeface="Times"/>
              <a:defRPr sz="4800">
                <a:effectLst>
                  <a:outerShdw sx="100000" sy="100000" kx="0" ky="0" algn="b" rotWithShape="0" blurRad="12192" dist="24384" dir="2700000">
                    <a:srgbClr val="407AAA"/>
                  </a:outerShdw>
                </a:effectLst>
              </a:defRPr>
            </a:pPr>
            <a:r>
              <a:t>Rounded out the Copernican Theory through his discovery.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Laws of Mo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Laws of Motion</a:t>
            </a:r>
          </a:p>
        </p:txBody>
      </p:sp>
      <p:sp>
        <p:nvSpPr>
          <p:cNvPr id="186" name="Newton’s synthesis developed the laws of motion, dynamics, and mechanics.…"/>
          <p:cNvSpPr txBox="1"/>
          <p:nvPr>
            <p:ph type="body" sz="half" idx="1"/>
          </p:nvPr>
        </p:nvSpPr>
        <p:spPr>
          <a:xfrm>
            <a:off x="6868018" y="2787385"/>
            <a:ext cx="5120782" cy="5696215"/>
          </a:xfrm>
          <a:prstGeom prst="rect">
            <a:avLst/>
          </a:prstGeom>
        </p:spPr>
        <p:txBody>
          <a:bodyPr/>
          <a:lstStyle/>
          <a:p>
            <a:pPr marL="407193" indent="-407193">
              <a:buClr>
                <a:srgbClr val="FFFFFF"/>
              </a:buClr>
              <a:buFont typeface="Times"/>
            </a:pPr>
            <a:r>
              <a:rPr sz="3800"/>
              <a:t>Newton’s synthesis developed the laws of motion, dynamics, and mechanics. </a:t>
            </a:r>
            <a:endParaRPr sz="3800"/>
          </a:p>
          <a:p>
            <a:pPr marL="407193" indent="-407193">
              <a:buClr>
                <a:srgbClr val="FFFFFF"/>
              </a:buClr>
              <a:buFont typeface="Times"/>
            </a:pPr>
            <a:r>
              <a:rPr sz="3800"/>
              <a:t>All motion could be timed and measured. </a:t>
            </a:r>
          </a:p>
        </p:txBody>
      </p:sp>
      <p:pic>
        <p:nvPicPr>
          <p:cNvPr id="187" name="philosophy-apple-newton.jpg" descr="philosophy-apple-newton.jpg"/>
          <p:cNvPicPr>
            <a:picLocks noChangeAspect="0"/>
          </p:cNvPicPr>
          <p:nvPr/>
        </p:nvPicPr>
        <p:blipFill>
          <a:blip r:embed="rId2">
            <a:extLst/>
          </a:blip>
          <a:srcRect l="563" t="0" r="563" b="0"/>
          <a:stretch>
            <a:fillRect/>
          </a:stretch>
        </p:blipFill>
        <p:spPr>
          <a:xfrm>
            <a:off x="975359" y="2709333"/>
            <a:ext cx="5418668" cy="5852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holandeses_flamencos_xvii04.jpg" descr="holandeses_flamencos_xvii04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1527" y="596053"/>
            <a:ext cx="11161746" cy="85614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Francis Bac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Francis Bacon</a:t>
            </a:r>
          </a:p>
        </p:txBody>
      </p:sp>
      <p:sp>
        <p:nvSpPr>
          <p:cNvPr id="192" name="1561- 1626…"/>
          <p:cNvSpPr txBox="1"/>
          <p:nvPr>
            <p:ph type="body" sz="half" idx="1"/>
          </p:nvPr>
        </p:nvSpPr>
        <p:spPr>
          <a:xfrm>
            <a:off x="1016000" y="3004132"/>
            <a:ext cx="5788237" cy="5479468"/>
          </a:xfrm>
          <a:prstGeom prst="rect">
            <a:avLst/>
          </a:prstGeom>
        </p:spPr>
        <p:txBody>
          <a:bodyPr/>
          <a:lstStyle/>
          <a:p>
            <a:pPr marL="428625" indent="-428625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1561- 1626 </a:t>
            </a:r>
          </a:p>
          <a:p>
            <a:pPr marL="428625" indent="-428625">
              <a:buClr>
                <a:srgbClr val="FFFFFF"/>
              </a:buClr>
              <a:buFont typeface="Times"/>
              <a:defRPr i="1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Father of Empiricism </a:t>
            </a:r>
          </a:p>
          <a:p>
            <a:pPr marL="428625" indent="-428625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A man of letters </a:t>
            </a:r>
          </a:p>
          <a:p>
            <a:pPr marL="428625" indent="-428625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Known mainly  for the inductive method</a:t>
            </a:r>
          </a:p>
        </p:txBody>
      </p:sp>
      <p:pic>
        <p:nvPicPr>
          <p:cNvPr id="193" name="francis-bacon11.jpg" descr="francis-bacon11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55807" y="2817706"/>
            <a:ext cx="4728600" cy="5852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Empiricis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Empiricism </a:t>
            </a:r>
          </a:p>
        </p:txBody>
      </p:sp>
      <p:sp>
        <p:nvSpPr>
          <p:cNvPr id="196" name="Empiricism follows the method of experimentation in scienc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Empiricism follows the method of experimentation in science. 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A natural philosopher that applies the inductive logic to solve problems.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ne Descart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z="84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pPr>
            <a:r>
              <a:rPr b="0"/>
              <a:t>Rene Descartes</a:t>
            </a:r>
            <a:r>
              <a:t> </a:t>
            </a:r>
          </a:p>
        </p:txBody>
      </p:sp>
      <p:pic>
        <p:nvPicPr>
          <p:cNvPr id="199" name="rene-descartes.jpg" descr="rene-descartes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4100" y="2817706"/>
            <a:ext cx="4781186" cy="585216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1596- 1650…"/>
          <p:cNvSpPr txBox="1"/>
          <p:nvPr>
            <p:ph type="body" sz="half" idx="1"/>
          </p:nvPr>
        </p:nvSpPr>
        <p:spPr>
          <a:xfrm>
            <a:off x="6568369" y="3163852"/>
            <a:ext cx="5420431" cy="5319748"/>
          </a:xfrm>
          <a:prstGeom prst="rect">
            <a:avLst/>
          </a:prstGeom>
        </p:spPr>
        <p:txBody>
          <a:bodyPr/>
          <a:lstStyle/>
          <a:p>
            <a:pPr marL="428625" indent="-428625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1596- 1650 </a:t>
            </a:r>
          </a:p>
          <a:p>
            <a:pPr marL="428625" indent="-428625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Invented analytic geometry. </a:t>
            </a:r>
          </a:p>
          <a:p>
            <a:pPr marL="428625" indent="-428625">
              <a:buClr>
                <a:srgbClr val="FFFFFF"/>
              </a:buClr>
              <a:buFont typeface="Times"/>
              <a:defRPr i="1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Discourse of Method </a:t>
            </a:r>
          </a:p>
          <a:p>
            <a:pPr marL="428625" indent="-428625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Deductive Method or Rationalism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ationalis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Rationalism </a:t>
            </a:r>
          </a:p>
        </p:txBody>
      </p:sp>
      <p:sp>
        <p:nvSpPr>
          <p:cNvPr id="203" name="Applies the deductive method of logic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8625" indent="-428625">
              <a:lnSpc>
                <a:spcPct val="90000"/>
              </a:lnSpc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Applies the deductive method of logic</a:t>
            </a:r>
          </a:p>
          <a:p>
            <a:pPr marL="428625" indent="-428625">
              <a:lnSpc>
                <a:spcPct val="90000"/>
              </a:lnSpc>
              <a:buClr>
                <a:srgbClr val="FFFFFF"/>
              </a:buClr>
              <a:buFont typeface="Times"/>
            </a:pPr>
            <a:r>
              <a:rPr i="1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Cogito Ergo Sum</a:t>
            </a:r>
            <a:r>
              <a: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 - I think therefore, I am. </a:t>
            </a:r>
            <a:endParaRPr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latin typeface="Times"/>
              <a:ea typeface="Times"/>
              <a:cs typeface="Times"/>
              <a:sym typeface="Times"/>
            </a:endParaRPr>
          </a:p>
          <a:p>
            <a:pPr marL="428625" indent="-428625">
              <a:lnSpc>
                <a:spcPct val="90000"/>
              </a:lnSpc>
              <a:buClr>
                <a:srgbClr val="FFFFFF"/>
              </a:buClr>
              <a:buFont typeface="Times"/>
            </a:pPr>
            <a:r>
              <a: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From this principle, Descartes derived the Ontological Proof for the existence of God. ( SEE St. Anselm) </a:t>
            </a:r>
            <a:r>
              <a: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Perceptions of the Universe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Baruch Spinoza: 1632-7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6764">
                <a:effectLst>
                  <a:outerShdw sx="100000" sy="100000" kx="0" ky="0" algn="b" rotWithShape="0" blurRad="11303" dist="33909" dir="2700000">
                    <a:srgbClr val="FFFFFF"/>
                  </a:outerShdw>
                </a:effectLst>
              </a:defRPr>
            </a:lvl1pPr>
          </a:lstStyle>
          <a:p>
            <a:pPr/>
            <a:r>
              <a:t>Baruch Spinoza: 1632-77</a:t>
            </a:r>
          </a:p>
        </p:txBody>
      </p:sp>
      <p:sp>
        <p:nvSpPr>
          <p:cNvPr id="206" name="Jewish thinker…"/>
          <p:cNvSpPr txBox="1"/>
          <p:nvPr>
            <p:ph type="body" sz="half" idx="1"/>
          </p:nvPr>
        </p:nvSpPr>
        <p:spPr>
          <a:xfrm>
            <a:off x="1016000" y="2911404"/>
            <a:ext cx="5638518" cy="5572196"/>
          </a:xfrm>
          <a:prstGeom prst="rect">
            <a:avLst/>
          </a:prstGeom>
        </p:spPr>
        <p:txBody>
          <a:bodyPr/>
          <a:lstStyle/>
          <a:p>
            <a:pPr marL="366712" indent="-366712" defTabSz="449833">
              <a:lnSpc>
                <a:spcPct val="90000"/>
              </a:lnSpc>
              <a:spcBef>
                <a:spcPts val="2300"/>
              </a:spcBef>
              <a:buClr>
                <a:srgbClr val="FFFFFF"/>
              </a:buClr>
              <a:buFont typeface="Times"/>
              <a:defRPr sz="3850">
                <a:effectLst>
                  <a:outerShdw sx="100000" sy="100000" kx="0" ky="0" algn="b" rotWithShape="0" blurRad="9779" dist="19558" dir="2700000">
                    <a:srgbClr val="407AAA"/>
                  </a:outerShdw>
                </a:effectLst>
              </a:defRPr>
            </a:pPr>
            <a:r>
              <a:t>Jewish thinker</a:t>
            </a:r>
          </a:p>
          <a:p>
            <a:pPr marL="366712" indent="-366712" defTabSz="449833">
              <a:lnSpc>
                <a:spcPct val="90000"/>
              </a:lnSpc>
              <a:spcBef>
                <a:spcPts val="2300"/>
              </a:spcBef>
              <a:buClr>
                <a:srgbClr val="FFFFFF"/>
              </a:buClr>
              <a:buFont typeface="Times"/>
              <a:defRPr sz="3850">
                <a:effectLst>
                  <a:outerShdw sx="100000" sy="100000" kx="0" ky="0" algn="b" rotWithShape="0" blurRad="9779" dist="19558" dir="2700000">
                    <a:srgbClr val="407AAA"/>
                  </a:outerShdw>
                </a:effectLst>
              </a:defRPr>
            </a:pPr>
            <a:r>
              <a:t>Attempted to construct a picture of the world based on ontology. </a:t>
            </a:r>
          </a:p>
          <a:p>
            <a:pPr marL="366712" indent="-366712" defTabSz="449833">
              <a:lnSpc>
                <a:spcPct val="90000"/>
              </a:lnSpc>
              <a:spcBef>
                <a:spcPts val="2300"/>
              </a:spcBef>
              <a:buClr>
                <a:srgbClr val="FFFFFF"/>
              </a:buClr>
              <a:buFont typeface="Times"/>
              <a:defRPr sz="3850">
                <a:effectLst>
                  <a:outerShdw sx="100000" sy="100000" kx="0" ky="0" algn="b" rotWithShape="0" blurRad="9779" dist="19558" dir="2700000">
                    <a:srgbClr val="407AAA"/>
                  </a:outerShdw>
                </a:effectLst>
              </a:defRPr>
            </a:pPr>
            <a:r>
              <a:t>God is a part of totality, rather than above it. </a:t>
            </a:r>
          </a:p>
          <a:p>
            <a:pPr marL="366712" indent="-366712" defTabSz="449833">
              <a:lnSpc>
                <a:spcPct val="90000"/>
              </a:lnSpc>
              <a:spcBef>
                <a:spcPts val="2300"/>
              </a:spcBef>
              <a:buClr>
                <a:srgbClr val="FFFFFF"/>
              </a:buClr>
              <a:buFont typeface="Times"/>
              <a:defRPr sz="3850">
                <a:effectLst>
                  <a:outerShdw sx="100000" sy="100000" kx="0" ky="0" algn="b" rotWithShape="0" blurRad="9779" dist="19558" dir="2700000">
                    <a:srgbClr val="407AAA"/>
                  </a:outerShdw>
                </a:effectLst>
              </a:defRPr>
            </a:pPr>
            <a:r>
              <a:t>Strive more to be the hammer and less the anvil. </a:t>
            </a:r>
          </a:p>
        </p:txBody>
      </p:sp>
      <p:pic>
        <p:nvPicPr>
          <p:cNvPr id="2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96478" y="2469099"/>
            <a:ext cx="5556888" cy="64568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ttfried Leibniz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Gottfried Leibniz</a:t>
            </a:r>
          </a:p>
        </p:txBody>
      </p:sp>
      <p:sp>
        <p:nvSpPr>
          <p:cNvPr id="210" name="1646-1716…"/>
          <p:cNvSpPr txBox="1"/>
          <p:nvPr>
            <p:ph type="body" sz="half" idx="1"/>
          </p:nvPr>
        </p:nvSpPr>
        <p:spPr>
          <a:xfrm>
            <a:off x="6988104" y="2768600"/>
            <a:ext cx="5000696" cy="5715000"/>
          </a:xfrm>
          <a:prstGeom prst="rect">
            <a:avLst/>
          </a:prstGeom>
        </p:spPr>
        <p:txBody>
          <a:bodyPr/>
          <a:lstStyle/>
          <a:p>
            <a:pPr marL="428625" indent="-428625">
              <a:buClr>
                <a:srgbClr val="FFFFFF"/>
              </a:buClr>
              <a:buFont typeface="Times"/>
              <a:defRPr b="1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rPr b="0"/>
              <a:t>1646-1716 </a:t>
            </a:r>
            <a:endParaRPr b="0"/>
          </a:p>
          <a:p>
            <a:pPr marL="471487" indent="-471487">
              <a:buClr>
                <a:srgbClr val="FFFFFF"/>
              </a:buClr>
              <a:buFont typeface="Times"/>
            </a:pPr>
            <a:r>
              <a:rPr i="1" sz="44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The scale of nature</a:t>
            </a:r>
            <a:r>
              <a:rPr sz="44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 </a:t>
            </a:r>
            <a:endParaRPr sz="4400"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latin typeface="Times"/>
              <a:ea typeface="Times"/>
              <a:cs typeface="Times"/>
              <a:sym typeface="Times"/>
            </a:endParaRPr>
          </a:p>
          <a:p>
            <a:pPr marL="471487" indent="-471487">
              <a:buClr>
                <a:srgbClr val="FFFFFF"/>
              </a:buClr>
              <a:buFont typeface="Times"/>
            </a:pPr>
            <a:r>
              <a:rPr sz="44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No windows and no doors a pre-established harmony with GOD!</a:t>
            </a:r>
            <a:r>
              <a:rPr sz="38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pic>
        <p:nvPicPr>
          <p:cNvPr id="211" name="image.jpg" descr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6581" y="2425911"/>
            <a:ext cx="4731668" cy="6243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discovery of the Univer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02412">
              <a:defRPr sz="6708"/>
            </a:pPr>
            <a:r>
              <a:t>Rediscovery of the Universe</a:t>
            </a:r>
            <a:r>
              <a:t> </a:t>
            </a:r>
          </a:p>
        </p:txBody>
      </p:sp>
      <p:sp>
        <p:nvSpPr>
          <p:cNvPr id="128" name="The main factors leading up to the scientific revolu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8621" indent="-398621" defTabSz="543305">
              <a:spcBef>
                <a:spcPts val="2700"/>
              </a:spcBef>
              <a:buClr>
                <a:srgbClr val="FFFFFF"/>
              </a:buClr>
              <a:buFont typeface="Times"/>
              <a:defRPr sz="3720"/>
            </a:pPr>
            <a:r>
              <a:t>The main factors leading up to the scientific revolution:</a:t>
            </a:r>
          </a:p>
          <a:p>
            <a:pPr lvl="1" marL="769402" indent="-379639" defTabSz="543305">
              <a:spcBef>
                <a:spcPts val="2700"/>
              </a:spcBef>
              <a:buClr>
                <a:srgbClr val="FFFFFF"/>
              </a:buClr>
              <a:buFont typeface="Times"/>
              <a:buChar char="–"/>
              <a:defRPr sz="3720"/>
            </a:pPr>
            <a:r>
              <a:t>Discovery of the New World </a:t>
            </a:r>
          </a:p>
          <a:p>
            <a:pPr lvl="1" marL="769402" indent="-379639" defTabSz="543305">
              <a:spcBef>
                <a:spcPts val="2700"/>
              </a:spcBef>
              <a:buClr>
                <a:srgbClr val="FFFFFF"/>
              </a:buClr>
              <a:buFont typeface="Times"/>
              <a:buChar char="–"/>
              <a:defRPr sz="3720"/>
            </a:pPr>
            <a:r>
              <a:t>Invention of the Printing Press</a:t>
            </a:r>
          </a:p>
          <a:p>
            <a:pPr lvl="1" marL="769402" indent="-379639" defTabSz="543305">
              <a:spcBef>
                <a:spcPts val="2700"/>
              </a:spcBef>
              <a:buClr>
                <a:srgbClr val="FFFFFF"/>
              </a:buClr>
              <a:buFont typeface="Times"/>
              <a:buChar char="–"/>
              <a:defRPr sz="3720"/>
            </a:pPr>
            <a:r>
              <a:t>Rivalry among Nation-States </a:t>
            </a:r>
          </a:p>
          <a:p>
            <a:pPr lvl="1" marL="769402" indent="-379639" defTabSz="543305">
              <a:spcBef>
                <a:spcPts val="2700"/>
              </a:spcBef>
              <a:buClr>
                <a:srgbClr val="FFFFFF"/>
              </a:buClr>
              <a:buFont typeface="Times"/>
              <a:buChar char="–"/>
              <a:defRPr sz="3720"/>
            </a:pPr>
            <a:r>
              <a:t>Reformation </a:t>
            </a:r>
          </a:p>
          <a:p>
            <a:pPr lvl="1" marL="769402" indent="-379639" defTabSz="543305">
              <a:spcBef>
                <a:spcPts val="2700"/>
              </a:spcBef>
              <a:buClr>
                <a:srgbClr val="FFFFFF"/>
              </a:buClr>
              <a:buFont typeface="Times"/>
              <a:buChar char="–"/>
              <a:defRPr b="1" sz="3720"/>
            </a:pPr>
            <a:r>
              <a:rPr b="0"/>
              <a:t>Renaissance Humanism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All for the BEST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All for the BEST! </a:t>
            </a:r>
          </a:p>
        </p:txBody>
      </p:sp>
      <p:sp>
        <p:nvSpPr>
          <p:cNvPr id="214" name="Leibniz’s optimism is grounded in his rational conception of the univers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5781" indent="-535781">
              <a:buClr>
                <a:srgbClr val="FFFFFF"/>
              </a:buClr>
              <a:buFont typeface="Times"/>
            </a:pPr>
            <a:r>
              <a: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Leibniz’s optimism is grounded in his rational conception of the universe. </a:t>
            </a:r>
            <a:endParaRPr sz="5000"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latin typeface="Times"/>
              <a:ea typeface="Times"/>
              <a:cs typeface="Times"/>
              <a:sym typeface="Times"/>
            </a:endParaRPr>
          </a:p>
          <a:p>
            <a:pPr marL="476250" indent="-476250">
              <a:buClr>
                <a:srgbClr val="FFFFFF"/>
              </a:buClr>
              <a:buFont typeface="Times"/>
              <a:defRPr i="1"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Principle of Sufficient Reason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God simply chose this world to be the BEST of all possibilities…the choice follows NATURE.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heodic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Theodicy</a:t>
            </a:r>
          </a:p>
        </p:txBody>
      </p:sp>
      <p:sp>
        <p:nvSpPr>
          <p:cNvPr id="217" name="In 1710, Leibniz developed his theory of Theodicy, which was the freedom to do what ever you wanted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5781" indent="-535781">
              <a:buClr>
                <a:srgbClr val="FFFFFF"/>
              </a:buClr>
              <a:buFont typeface="Times"/>
            </a:pPr>
            <a:r>
              <a: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In 1710, Leibniz developed his theory of </a:t>
            </a:r>
            <a:r>
              <a:rPr i="1"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Theodicy, </a:t>
            </a:r>
            <a:r>
              <a: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which was the freedom to do what ever you wanted.</a:t>
            </a:r>
            <a:endParaRPr sz="5000"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latin typeface="Times"/>
              <a:ea typeface="Times"/>
              <a:cs typeface="Times"/>
              <a:sym typeface="Times"/>
            </a:endParaRPr>
          </a:p>
          <a:p>
            <a:pPr marL="545479" indent="-487680">
              <a:buClr>
                <a:srgbClr val="FFFFFF"/>
              </a:buClr>
              <a:buSzTx/>
              <a:buFont typeface="Times"/>
              <a:buNone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 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Learn how to recognize evil and transform it into GOOD.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erceptions of the Univer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b="1" sz="6664">
                <a:effectLst>
                  <a:outerShdw sx="100000" sy="100000" kx="0" ky="0" algn="b" rotWithShape="0" blurRad="12446" dist="37338" dir="2700000">
                    <a:srgbClr val="FFFFFF"/>
                  </a:outerShdw>
                </a:effectLst>
              </a:defRPr>
            </a:lvl1pPr>
          </a:lstStyle>
          <a:p>
            <a:pPr>
              <a:defRPr sz="7448"/>
            </a:pPr>
            <a:r>
              <a:rPr sz="6664"/>
              <a:t>Perceptions of the Universe</a:t>
            </a:r>
          </a:p>
        </p:txBody>
      </p:sp>
      <p:sp>
        <p:nvSpPr>
          <p:cNvPr id="220" name="The World was thrown into amok following the Scientific Revolution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The World was thrown into amok following the Scientific Revolution. </a:t>
            </a:r>
          </a:p>
          <a:p>
            <a:pPr marL="545479" indent="-487680">
              <a:buClr>
                <a:srgbClr val="FFFFFF"/>
              </a:buClr>
              <a:buSzTx/>
              <a:buFont typeface="Times"/>
              <a:buNone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		“ I saw eternity the other night” </a:t>
            </a:r>
          </a:p>
          <a:p>
            <a:pPr marL="545479" indent="-487680">
              <a:buClr>
                <a:srgbClr val="FFFFFF"/>
              </a:buClr>
              <a:buSzTx/>
              <a:buFont typeface="Times"/>
              <a:buNone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				~ Henry Vaughan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aith and Rea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Faith and Reason</a:t>
            </a:r>
          </a:p>
        </p:txBody>
      </p:sp>
      <p:sp>
        <p:nvSpPr>
          <p:cNvPr id="223" name="The new science brought many challenges to religion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46666" indent="-846666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The new science brought many challenges to religion. </a:t>
            </a:r>
          </a:p>
          <a:p>
            <a:pPr marL="846666" indent="-846666">
              <a:buClr>
                <a:srgbClr val="FFFFFF"/>
              </a:buClr>
              <a:buFont typeface="Times"/>
              <a:buAutoNum type="arabicPeriod" startAt="1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Biblical fallacies </a:t>
            </a:r>
          </a:p>
          <a:p>
            <a:pPr marL="846666" indent="-846666">
              <a:buClr>
                <a:srgbClr val="FFFFFF"/>
              </a:buClr>
              <a:buFont typeface="Times"/>
              <a:buAutoNum type="arabicPeriod" startAt="1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Natural philosophers vs. theologians </a:t>
            </a:r>
          </a:p>
          <a:p>
            <a:pPr marL="846666" indent="-846666">
              <a:buClr>
                <a:srgbClr val="FFFFFF"/>
              </a:buClr>
              <a:buFont typeface="Times"/>
              <a:buAutoNum type="arabicPeriod" startAt="1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Material vs Spiritual World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Blaise Pasc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Blaise Pascal</a:t>
            </a:r>
          </a:p>
        </p:txBody>
      </p:sp>
      <p:sp>
        <p:nvSpPr>
          <p:cNvPr id="226" name="1623-1662…"/>
          <p:cNvSpPr txBox="1"/>
          <p:nvPr>
            <p:ph type="body" sz="half" idx="1"/>
          </p:nvPr>
        </p:nvSpPr>
        <p:spPr>
          <a:xfrm>
            <a:off x="6765501" y="2768600"/>
            <a:ext cx="5223299" cy="5715000"/>
          </a:xfrm>
          <a:prstGeom prst="rect">
            <a:avLst/>
          </a:prstGeom>
        </p:spPr>
        <p:txBody>
          <a:bodyPr/>
          <a:lstStyle/>
          <a:p>
            <a:pPr marL="428625" indent="-428625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1623-1662</a:t>
            </a:r>
          </a:p>
          <a:p>
            <a:pPr marL="428625" indent="-428625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French mathematician</a:t>
            </a:r>
          </a:p>
          <a:p>
            <a:pPr marL="428625" indent="-428625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Jansenist - apologist </a:t>
            </a:r>
          </a:p>
          <a:p>
            <a:pPr marL="428625" indent="-428625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Wrote against dogmatism and skepticism </a:t>
            </a:r>
          </a:p>
          <a:p>
            <a:pPr marL="428625" indent="-428625">
              <a:buClr>
                <a:srgbClr val="FFFFFF"/>
              </a:buClr>
              <a:buFont typeface="Times"/>
              <a:defRPr i="1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 Pensées</a:t>
            </a:r>
          </a:p>
        </p:txBody>
      </p:sp>
      <p:pic>
        <p:nvPicPr>
          <p:cNvPr id="227" name="Pascal.jpg" descr="Pascal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613" y="2275839"/>
            <a:ext cx="5418668" cy="62856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Leap of Fai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Leap of Faith </a:t>
            </a:r>
          </a:p>
        </p:txBody>
      </p:sp>
      <p:sp>
        <p:nvSpPr>
          <p:cNvPr id="230" name="Pascal was trying to establish a means to be a Christian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7675" indent="-447675" defTabSz="549148">
              <a:spcBef>
                <a:spcPts val="2800"/>
              </a:spcBef>
              <a:buClr>
                <a:srgbClr val="FFFFFF"/>
              </a:buClr>
              <a:buFont typeface="Times"/>
              <a:defRPr sz="4700">
                <a:effectLst>
                  <a:outerShdw sx="100000" sy="100000" kx="0" ky="0" algn="b" rotWithShape="0" blurRad="11938" dist="23876" dir="2700000">
                    <a:srgbClr val="407AAA"/>
                  </a:outerShdw>
                </a:effectLst>
              </a:defRPr>
            </a:pPr>
            <a:r>
              <a:t>Pascal was trying to establish a means to be a Christian. </a:t>
            </a:r>
          </a:p>
          <a:p>
            <a:pPr marL="447675" indent="-447675" defTabSz="549148">
              <a:spcBef>
                <a:spcPts val="2800"/>
              </a:spcBef>
              <a:buClr>
                <a:srgbClr val="FFFFFF"/>
              </a:buClr>
              <a:buFont typeface="Times"/>
              <a:defRPr sz="4700">
                <a:effectLst>
                  <a:outerShdw sx="100000" sy="100000" kx="0" ky="0" algn="b" rotWithShape="0" blurRad="11938" dist="23876" dir="2700000">
                    <a:srgbClr val="407AAA"/>
                  </a:outerShdw>
                </a:effectLst>
              </a:defRPr>
            </a:pPr>
            <a:r>
              <a:t>Christianity = Ultimate Happiness</a:t>
            </a:r>
          </a:p>
          <a:p>
            <a:pPr marL="447675" indent="-447675" defTabSz="549148">
              <a:spcBef>
                <a:spcPts val="2800"/>
              </a:spcBef>
              <a:buClr>
                <a:srgbClr val="FFFFFF"/>
              </a:buClr>
              <a:buFont typeface="Times"/>
              <a:defRPr sz="4700">
                <a:effectLst>
                  <a:outerShdw sx="100000" sy="100000" kx="0" ky="0" algn="b" rotWithShape="0" blurRad="11938" dist="23876" dir="2700000">
                    <a:srgbClr val="407AAA"/>
                  </a:outerShdw>
                </a:effectLst>
              </a:defRPr>
            </a:pPr>
            <a:r>
              <a:t>Reason can only take you so far…</a:t>
            </a:r>
          </a:p>
          <a:p>
            <a:pPr marL="512750" indent="-458419" defTabSz="549148">
              <a:spcBef>
                <a:spcPts val="2800"/>
              </a:spcBef>
              <a:buClr>
                <a:srgbClr val="FFFFFF"/>
              </a:buClr>
              <a:buSzTx/>
              <a:buFont typeface="Times"/>
              <a:buNone/>
              <a:defRPr sz="4700">
                <a:effectLst>
                  <a:outerShdw sx="100000" sy="100000" kx="0" ky="0" algn="b" rotWithShape="0" blurRad="11938" dist="23876" dir="2700000">
                    <a:srgbClr val="407AAA"/>
                  </a:outerShdw>
                </a:effectLst>
              </a:defRPr>
            </a:pPr>
            <a:r>
              <a:t>		“ The heart has its reasons that </a:t>
            </a:r>
          </a:p>
          <a:p>
            <a:pPr marL="512750" indent="-458419" defTabSz="549148">
              <a:spcBef>
                <a:spcPts val="2800"/>
              </a:spcBef>
              <a:buClr>
                <a:srgbClr val="FFFFFF"/>
              </a:buClr>
              <a:buSzTx/>
              <a:buFont typeface="Times"/>
              <a:buNone/>
              <a:defRPr sz="4700">
                <a:effectLst>
                  <a:outerShdw sx="100000" sy="100000" kx="0" ky="0" algn="b" rotWithShape="0" blurRad="11938" dist="23876" dir="2700000">
                    <a:srgbClr val="407AAA"/>
                  </a:outerShdw>
                </a:effectLst>
              </a:defRPr>
            </a:pPr>
            <a:r>
              <a:t>            reason does not know…”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he Wag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The Wager</a:t>
            </a:r>
          </a:p>
        </p:txBody>
      </p:sp>
      <p:sp>
        <p:nvSpPr>
          <p:cNvPr id="233" name="Pascal made a bet with the skeptic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Pascal made a bet with the skeptics.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Answers the question - “What is in it for me?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An infinite amount of gain vs. a finite amount of loss.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oints of the Wag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Points of the Wager </a:t>
            </a:r>
          </a:p>
        </p:txBody>
      </p:sp>
      <p:sp>
        <p:nvSpPr>
          <p:cNvPr id="236" name="Man transcends that what kills hi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8625" indent="-428625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Man transcends that what kills him</a:t>
            </a:r>
          </a:p>
          <a:p>
            <a:pPr marL="545479" indent="-487680">
              <a:buClr>
                <a:srgbClr val="FFFFFF"/>
              </a:buClr>
              <a:buSzTx/>
              <a:buFont typeface="Times"/>
              <a:buNone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		“ The eternal of these infinite spaces terrifies me….” </a:t>
            </a:r>
          </a:p>
          <a:p>
            <a:pPr marL="428625" indent="-428625">
              <a:buClr>
                <a:srgbClr val="FFFFFF"/>
              </a:buClr>
              <a:buFont typeface="Times"/>
            </a:pPr>
            <a:r>
              <a: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You do not have the resources in yourself to make yourself happy. </a:t>
            </a:r>
            <a:endParaRPr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latin typeface="Times"/>
              <a:ea typeface="Times"/>
              <a:cs typeface="Times"/>
              <a:sym typeface="Times"/>
            </a:endParaRPr>
          </a:p>
          <a:p>
            <a:pPr marL="428625" indent="-428625">
              <a:buClr>
                <a:srgbClr val="FFFFFF"/>
              </a:buClr>
              <a:buFont typeface="Times"/>
            </a:pPr>
            <a:r>
              <a: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For example, “ </a:t>
            </a:r>
            <a:r>
              <a:rPr i="1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I am the King of France”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What is Enlightenmen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6916">
                <a:effectLst>
                  <a:outerShdw sx="100000" sy="100000" kx="0" ky="0" algn="b" rotWithShape="0" blurRad="11557" dist="34671" dir="2700000">
                    <a:srgbClr val="FFFFFF"/>
                  </a:outerShdw>
                </a:effectLst>
              </a:defRPr>
            </a:lvl1pPr>
          </a:lstStyle>
          <a:p>
            <a:pPr/>
            <a:r>
              <a:t>What is Enlightenment?</a:t>
            </a:r>
          </a:p>
        </p:txBody>
      </p:sp>
      <p:sp>
        <p:nvSpPr>
          <p:cNvPr id="239" name="Was it a revolutionary body of though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8625" indent="-428625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Was it a revolutionary body of thought? </a:t>
            </a:r>
          </a:p>
          <a:p>
            <a:pPr marL="428625" indent="-428625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Was it a unified body of thought generated by an established canon of thinkers?</a:t>
            </a:r>
          </a:p>
          <a:p>
            <a:pPr marL="428625" indent="-428625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Was it a stage in the development of the human spirit?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he Philosoph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The Philosophes</a:t>
            </a:r>
          </a:p>
        </p:txBody>
      </p:sp>
      <p:sp>
        <p:nvSpPr>
          <p:cNvPr id="242" name="Not usually “philosophers” but rather “men of letters”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Not usually “philosophers” but rather “men of letters”. 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These philosophes “sought to apply the rules of reason and common sense to nearly all major institutions and social practices.”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Modes of Progress"/>
          <p:cNvSpPr txBox="1"/>
          <p:nvPr>
            <p:ph type="title"/>
          </p:nvPr>
        </p:nvSpPr>
        <p:spPr>
          <a:xfrm>
            <a:off x="1015999" y="546099"/>
            <a:ext cx="10972801" cy="1854201"/>
          </a:xfrm>
          <a:prstGeom prst="rect">
            <a:avLst/>
          </a:prstGeom>
        </p:spPr>
        <p:txBody>
          <a:bodyPr/>
          <a:lstStyle/>
          <a:p>
            <a:pPr/>
            <a:r>
              <a:t>Modes of Progress</a:t>
            </a:r>
          </a:p>
        </p:txBody>
      </p:sp>
      <p:sp>
        <p:nvSpPr>
          <p:cNvPr id="131" name="The Role of the Modern Man in society…"/>
          <p:cNvSpPr txBox="1"/>
          <p:nvPr>
            <p:ph type="body" sz="half" idx="1"/>
          </p:nvPr>
        </p:nvSpPr>
        <p:spPr>
          <a:xfrm>
            <a:off x="1016000" y="3136547"/>
            <a:ext cx="6578812" cy="5347053"/>
          </a:xfrm>
          <a:prstGeom prst="rect">
            <a:avLst/>
          </a:prstGeom>
        </p:spPr>
        <p:txBody>
          <a:bodyPr/>
          <a:lstStyle/>
          <a:p>
            <a:pPr/>
            <a:r>
              <a:t>The Role of the Modern Man in society </a:t>
            </a:r>
          </a:p>
          <a:p>
            <a:pPr/>
            <a:r>
              <a:t>Individualism </a:t>
            </a:r>
          </a:p>
          <a:p>
            <a:pPr/>
            <a:r>
              <a:t>Signs of Progress - developments in the economy, society, and politics. </a:t>
            </a:r>
          </a:p>
        </p:txBody>
      </p:sp>
      <p:pic>
        <p:nvPicPr>
          <p:cNvPr id="132" name="oath-of-the-horatii-jacques-louis-david-1784.jpg" descr="oath-of-the-horatii-jacques-louis-david-178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95110" y="3676151"/>
            <a:ext cx="4326991" cy="3353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1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apere Aude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84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Sapere Aude! </a:t>
            </a:r>
          </a:p>
        </p:txBody>
      </p:sp>
      <p:sp>
        <p:nvSpPr>
          <p:cNvPr id="245" name="“ Have the courage to use your understanding…”  ~ Kant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1487" indent="-471487" defTabSz="578358">
              <a:lnSpc>
                <a:spcPct val="90000"/>
              </a:lnSpc>
              <a:spcBef>
                <a:spcPts val="2900"/>
              </a:spcBef>
              <a:buClr>
                <a:srgbClr val="FFFFFF"/>
              </a:buClr>
              <a:buFont typeface="Times"/>
              <a:defRPr sz="4950">
                <a:effectLst>
                  <a:outerShdw sx="100000" sy="100000" kx="0" ky="0" algn="b" rotWithShape="0" blurRad="12573" dist="25146" dir="2700000">
                    <a:srgbClr val="407AAA"/>
                  </a:outerShdw>
                </a:effectLst>
              </a:defRPr>
            </a:pPr>
            <a:r>
              <a:t>“ Have the courage to use your understanding…”  ~ Kant. </a:t>
            </a:r>
          </a:p>
          <a:p>
            <a:pPr marL="471487" indent="-471487" defTabSz="578358">
              <a:lnSpc>
                <a:spcPct val="90000"/>
              </a:lnSpc>
              <a:spcBef>
                <a:spcPts val="2900"/>
              </a:spcBef>
              <a:buClr>
                <a:srgbClr val="FFFFFF"/>
              </a:buClr>
              <a:buFont typeface="Times"/>
              <a:defRPr sz="4950">
                <a:effectLst>
                  <a:outerShdw sx="100000" sy="100000" kx="0" ky="0" algn="b" rotWithShape="0" blurRad="12573" dist="25146" dir="2700000">
                    <a:srgbClr val="407AAA"/>
                  </a:outerShdw>
                </a:effectLst>
              </a:defRPr>
            </a:pPr>
            <a:r>
              <a:t>The motto of the Enlightenment was “Dare to Know”. </a:t>
            </a:r>
          </a:p>
          <a:p>
            <a:pPr marL="471487" indent="-471487" defTabSz="578358">
              <a:lnSpc>
                <a:spcPct val="90000"/>
              </a:lnSpc>
              <a:spcBef>
                <a:spcPts val="2900"/>
              </a:spcBef>
              <a:buClr>
                <a:srgbClr val="FFFFFF"/>
              </a:buClr>
              <a:buFont typeface="Times"/>
              <a:defRPr sz="4950">
                <a:effectLst>
                  <a:outerShdw sx="100000" sy="100000" kx="0" ky="0" algn="b" rotWithShape="0" blurRad="12573" dist="25146" dir="2700000">
                    <a:srgbClr val="407AAA"/>
                  </a:outerShdw>
                </a:effectLst>
              </a:defRPr>
            </a:pPr>
            <a:r>
              <a:t>What Kant suggests is a the policy of “reform” to increase freedom</a:t>
            </a:r>
          </a:p>
          <a:p>
            <a:pPr lvl="1" marL="819041" indent="-404132" defTabSz="578358">
              <a:lnSpc>
                <a:spcPct val="90000"/>
              </a:lnSpc>
              <a:spcBef>
                <a:spcPts val="2900"/>
              </a:spcBef>
              <a:buClr>
                <a:srgbClr val="FFFFFF"/>
              </a:buClr>
              <a:buFont typeface="Times"/>
              <a:buChar char="–"/>
              <a:defRPr sz="3959">
                <a:effectLst>
                  <a:outerShdw sx="100000" sy="100000" kx="0" ky="0" algn="b" rotWithShape="0" blurRad="12573" dist="25146" dir="2700000">
                    <a:srgbClr val="407AAA"/>
                  </a:outerShdw>
                </a:effectLst>
              </a:defRPr>
            </a:pPr>
            <a:r>
              <a:t>Precursor to the Age of Revolutions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Influences on the Enlighten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43305">
              <a:defRPr sz="7068">
                <a:effectLst>
                  <a:outerShdw sx="100000" sy="100000" kx="0" ky="0" algn="b" rotWithShape="0" blurRad="11811" dist="35433" dir="2700000">
                    <a:srgbClr val="FFFFFF"/>
                  </a:outerShdw>
                </a:effectLst>
              </a:defRPr>
            </a:pPr>
            <a:r>
              <a:rPr sz="6324"/>
              <a:t>Influences on the Enlightenment</a:t>
            </a:r>
            <a:r>
              <a:t> </a:t>
            </a:r>
          </a:p>
        </p:txBody>
      </p:sp>
      <p:sp>
        <p:nvSpPr>
          <p:cNvPr id="248" name="The Ideas of Newton and Lock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 defTabSz="560831">
              <a:spcBef>
                <a:spcPts val="2800"/>
              </a:spcBef>
              <a:buClr>
                <a:srgbClr val="FFFFFF"/>
              </a:buClr>
              <a:buFont typeface="Times"/>
              <a:defRPr sz="4800"/>
            </a:pPr>
            <a:r>
              <a:t>The Ideas of Newton and Locke </a:t>
            </a:r>
          </a:p>
          <a:p>
            <a:pPr marL="457200" indent="-457200" defTabSz="560831">
              <a:spcBef>
                <a:spcPts val="2800"/>
              </a:spcBef>
              <a:buClr>
                <a:srgbClr val="FFFFFF"/>
              </a:buClr>
              <a:buFont typeface="Times"/>
              <a:defRPr sz="4800"/>
            </a:pPr>
            <a:r>
              <a:t>British Toleration and Stability after 1688. </a:t>
            </a:r>
          </a:p>
          <a:p>
            <a:pPr marL="457200" indent="-457200" defTabSz="560831">
              <a:spcBef>
                <a:spcPts val="2800"/>
              </a:spcBef>
              <a:buClr>
                <a:srgbClr val="FFFFFF"/>
              </a:buClr>
              <a:buFont typeface="Times"/>
              <a:defRPr sz="4800"/>
            </a:pPr>
            <a:r>
              <a:t>Progressive religious reforms based on responsible government</a:t>
            </a:r>
          </a:p>
          <a:p>
            <a:pPr marL="457200" indent="-457200" defTabSz="560831">
              <a:spcBef>
                <a:spcPts val="2800"/>
              </a:spcBef>
              <a:buClr>
                <a:srgbClr val="FFFFFF"/>
              </a:buClr>
              <a:buFont typeface="Times"/>
              <a:defRPr sz="4800"/>
            </a:pPr>
            <a:r>
              <a:t>Experiments from the Scientific Revolution Era.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he Public Sphe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Public Sphere </a:t>
            </a:r>
          </a:p>
        </p:txBody>
      </p:sp>
      <p:sp>
        <p:nvSpPr>
          <p:cNvPr id="251" name="The emergence of the Enlightenment was opening of the Public Sphere through an active print cultur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8625" indent="-428625">
              <a:buClr>
                <a:srgbClr val="FFFFFF"/>
              </a:buClr>
              <a:buFont typeface="Times"/>
            </a:pPr>
            <a:r>
              <a:t>The emergence of the Enlightenment was opening of the Public Sphere through an active print culture. </a:t>
            </a:r>
          </a:p>
          <a:p>
            <a:pPr lvl="1" marL="827314" indent="-408214">
              <a:buClr>
                <a:srgbClr val="FFFFFF"/>
              </a:buClr>
              <a:buFont typeface="Times"/>
              <a:buChar char="–"/>
            </a:pPr>
            <a:r>
              <a:rPr i="1">
                <a:latin typeface="Times"/>
                <a:ea typeface="Times"/>
                <a:cs typeface="Times"/>
                <a:sym typeface="Times"/>
              </a:rPr>
              <a:t>The Spectator </a:t>
            </a:r>
            <a:r>
              <a:t>by Joseph Addison and Richard Steele</a:t>
            </a:r>
          </a:p>
          <a:p>
            <a:pPr lvl="1" marL="827314" indent="-408214">
              <a:buClr>
                <a:srgbClr val="FFFFFF"/>
              </a:buClr>
              <a:buFont typeface="Times"/>
              <a:buChar char="–"/>
            </a:pPr>
            <a:r>
              <a:t>Coffeehouses and Freemason lodges </a:t>
            </a:r>
          </a:p>
          <a:p>
            <a:pPr lvl="1" marL="827314" indent="-408214">
              <a:buClr>
                <a:srgbClr val="FFFFFF"/>
              </a:buClr>
              <a:buFont typeface="Times"/>
              <a:buChar char="–"/>
            </a:pPr>
            <a:r>
              <a:t>Creation of the Encyclopedia (1751)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he Spirit of the La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410"/>
            </a:lvl1pPr>
          </a:lstStyle>
          <a:p>
            <a:pPr/>
            <a:r>
              <a:t>The Spirit of the Laws</a:t>
            </a:r>
          </a:p>
        </p:txBody>
      </p:sp>
      <p:sp>
        <p:nvSpPr>
          <p:cNvPr id="25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8625" indent="-428625">
              <a:buClr>
                <a:srgbClr val="FFFFFF"/>
              </a:buClr>
              <a:buFont typeface="Times"/>
            </a:pPr>
          </a:p>
        </p:txBody>
      </p:sp>
      <p:pic>
        <p:nvPicPr>
          <p:cNvPr id="255" name="montesquieu 1.jpg" descr="montesquieu 1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9399" y="2817706"/>
            <a:ext cx="4441415" cy="5852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Rousseau.jpg" descr="Rousseau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2106" y="2817706"/>
            <a:ext cx="5093548" cy="6068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Montesquieu:1689-175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068">
                <a:effectLst>
                  <a:outerShdw sx="100000" sy="100000" kx="0" ky="0" algn="b" rotWithShape="0" blurRad="11811" dist="35433" dir="2700000">
                    <a:srgbClr val="FFFFFF"/>
                  </a:outerShdw>
                </a:effectLst>
              </a:defRPr>
            </a:lvl1pPr>
          </a:lstStyle>
          <a:p>
            <a:pPr/>
            <a:r>
              <a:t>Montesquieu:1689-1755</a:t>
            </a:r>
          </a:p>
        </p:txBody>
      </p:sp>
      <p:sp>
        <p:nvSpPr>
          <p:cNvPr id="259" name="A lawyer and a member of the nobilit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A lawyer and a member of the nobility. </a:t>
            </a:r>
          </a:p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The Father of Sociology </a:t>
            </a:r>
          </a:p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Looked to England as an example of what government should be like.</a:t>
            </a:r>
          </a:p>
          <a:p>
            <a:pPr marL="535781" indent="-535781">
              <a:lnSpc>
                <a:spcPct val="90000"/>
              </a:lnSpc>
              <a:buClr>
                <a:srgbClr val="FFFFFF"/>
              </a:buClr>
              <a:buFont typeface="Times"/>
            </a:pPr>
            <a:r>
              <a:rPr i="1"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Separation of Power</a:t>
            </a:r>
            <a:r>
              <a: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 - Checks and Balances.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ersian Letters: 172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i="1" sz="6800"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latin typeface="Times"/>
                <a:ea typeface="Times"/>
                <a:cs typeface="Times"/>
                <a:sym typeface="Times"/>
              </a:rPr>
              <a:t>Persian Letters: </a:t>
            </a:r>
            <a:r>
              <a:rPr sz="6800"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latin typeface="Times"/>
                <a:ea typeface="Times"/>
                <a:cs typeface="Times"/>
                <a:sym typeface="Times"/>
              </a:rPr>
              <a:t>1721</a:t>
            </a:r>
          </a:p>
        </p:txBody>
      </p:sp>
      <p:sp>
        <p:nvSpPr>
          <p:cNvPr id="262" name="Montesquieu wrote this tale as a critique of European Society through the eyes of foreigner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Montesquieu wrote this tale as a critique of European Society through the eyes of foreigners. </a:t>
            </a:r>
          </a:p>
          <a:p>
            <a:pPr marL="545479" indent="-487680">
              <a:buClr>
                <a:srgbClr val="FFFFFF"/>
              </a:buClr>
              <a:buSzTx/>
              <a:buFont typeface="Times"/>
              <a:buNone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Usbek and Mirza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roglodyte Parab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Troglodyte Parable </a:t>
            </a:r>
          </a:p>
        </p:txBody>
      </p:sp>
      <p:sp>
        <p:nvSpPr>
          <p:cNvPr id="265" name="Mirza writes Usbek and ask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Mirza writes Usbek and asks: </a:t>
            </a:r>
          </a:p>
          <a:p>
            <a:pPr marL="545479" indent="-487680">
              <a:buClr>
                <a:srgbClr val="FFFFFF"/>
              </a:buClr>
              <a:buSzTx/>
              <a:buFont typeface="Times"/>
              <a:buNone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   “Is man happier by pleasure or the practice of virtue?” 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Usbek’s response is the parable, which discusses the three phases of the Troglodytes.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Balance of Pow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Balance of Power</a:t>
            </a:r>
          </a:p>
        </p:txBody>
      </p:sp>
      <p:sp>
        <p:nvSpPr>
          <p:cNvPr id="268" name="The final decline of the Troglodytes was a result of a moral problem, not a military issu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The final decline of the Troglodytes was a result of a moral problem, not a military issue.</a:t>
            </a:r>
          </a:p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“Men are born virtuous and ought to be this way.” </a:t>
            </a:r>
          </a:p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Economic connection - “Fable of the Bees”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ousseau:1712-177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Rousseau:1712-1778</a:t>
            </a:r>
          </a:p>
        </p:txBody>
      </p:sp>
      <p:sp>
        <p:nvSpPr>
          <p:cNvPr id="271" name="Born in Switzerland of lower middle class famil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5781" indent="-535781">
              <a:lnSpc>
                <a:spcPct val="90000"/>
              </a:lnSpc>
              <a:buClr>
                <a:srgbClr val="FFFFFF"/>
              </a:buClr>
              <a:buFont typeface="Times"/>
            </a:pPr>
            <a:r>
              <a: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Born in Switzerland of lower middle class family. </a:t>
            </a:r>
            <a:endParaRPr sz="5000"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latin typeface="Times"/>
              <a:ea typeface="Times"/>
              <a:cs typeface="Times"/>
              <a:sym typeface="Times"/>
            </a:endParaRPr>
          </a:p>
          <a:p>
            <a:pPr marL="535781" indent="-535781">
              <a:lnSpc>
                <a:spcPct val="90000"/>
              </a:lnSpc>
              <a:buClr>
                <a:srgbClr val="FFFFFF"/>
              </a:buClr>
              <a:buFont typeface="Times"/>
            </a:pPr>
            <a:r>
              <a: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Moved to France and lived a wayward life… </a:t>
            </a:r>
            <a:r>
              <a:rPr i="1"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Confessions </a:t>
            </a:r>
            <a:endParaRPr i="1" sz="5000"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latin typeface="Times"/>
              <a:ea typeface="Times"/>
              <a:cs typeface="Times"/>
              <a:sym typeface="Times"/>
            </a:endParaRPr>
          </a:p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Became involved with social circles of the philosophes through publications.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he Second Discourse: 175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6732">
                <a:effectLst>
                  <a:outerShdw sx="100000" sy="100000" kx="0" ky="0" algn="b" rotWithShape="0" blurRad="12573" dist="25146" dir="2700000">
                    <a:srgbClr val="FFFFFF"/>
                  </a:outerShdw>
                </a:effectLst>
              </a:defRPr>
            </a:lvl1pPr>
          </a:lstStyle>
          <a:p>
            <a:pPr/>
            <a:r>
              <a:t>The Second Discourse: 1755</a:t>
            </a:r>
          </a:p>
        </p:txBody>
      </p:sp>
      <p:sp>
        <p:nvSpPr>
          <p:cNvPr id="274" name="What is the origin of inequality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What is the origin of inequality?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Rousseau gave a speculative analysis of human beings. 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Man was not originally social.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The drive for inequality was the desire to be desired.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End of the Middle A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pPr/>
            <a:r>
              <a:t>End of the Middle Ages</a:t>
            </a:r>
          </a:p>
        </p:txBody>
      </p:sp>
      <p:sp>
        <p:nvSpPr>
          <p:cNvPr id="135" name="The 12th and 13th centuries Europe flourished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12th and 13th centuries Europe flourished. </a:t>
            </a:r>
          </a:p>
          <a:p>
            <a:pPr/>
            <a:r>
              <a:t>In the 14th and 15th centuries there is a great decline. </a:t>
            </a:r>
          </a:p>
          <a:p>
            <a:pPr/>
            <a:r>
              <a:t>Pre-Renaissance Europe was hit with social, political, and economic distress.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he Social Contract: 176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6732">
                <a:effectLst>
                  <a:outerShdw sx="100000" sy="100000" kx="0" ky="0" algn="b" rotWithShape="0" blurRad="12573" dist="25146" dir="2700000">
                    <a:srgbClr val="FFFFFF"/>
                  </a:outerShdw>
                </a:effectLst>
              </a:defRPr>
            </a:lvl1pPr>
          </a:lstStyle>
          <a:p>
            <a:pPr/>
            <a:r>
              <a:t>The Social Contract: 1762</a:t>
            </a:r>
          </a:p>
        </p:txBody>
      </p:sp>
      <p:sp>
        <p:nvSpPr>
          <p:cNvPr id="277" name="The Social Contract was Rousseau’s political theor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 defTabSz="560831">
              <a:lnSpc>
                <a:spcPct val="90000"/>
              </a:lnSpc>
              <a:spcBef>
                <a:spcPts val="2800"/>
              </a:spcBef>
              <a:buClr>
                <a:srgbClr val="FFFFFF"/>
              </a:buClr>
              <a:buFont typeface="Times"/>
              <a:defRPr sz="4800">
                <a:effectLst>
                  <a:outerShdw sx="100000" sy="100000" kx="0" ky="0" algn="b" rotWithShape="0" blurRad="12192" dist="24384" dir="2700000">
                    <a:srgbClr val="407AAA"/>
                  </a:outerShdw>
                </a:effectLst>
              </a:defRPr>
            </a:pPr>
            <a:r>
              <a:t>The Social Contract was Rousseau’s political theory. </a:t>
            </a:r>
          </a:p>
          <a:p>
            <a:pPr marL="457200" indent="-457200" defTabSz="560831">
              <a:lnSpc>
                <a:spcPct val="90000"/>
              </a:lnSpc>
              <a:spcBef>
                <a:spcPts val="2800"/>
              </a:spcBef>
              <a:buClr>
                <a:srgbClr val="FFFFFF"/>
              </a:buClr>
              <a:buFont typeface="Times"/>
              <a:defRPr sz="4800">
                <a:effectLst>
                  <a:outerShdw sx="100000" sy="100000" kx="0" ky="0" algn="b" rotWithShape="0" blurRad="12192" dist="24384" dir="2700000">
                    <a:srgbClr val="407AAA"/>
                  </a:outerShdw>
                </a:effectLst>
              </a:defRPr>
            </a:pPr>
            <a:r>
              <a:t>“All men are born free, but everywhere they are in chains.” </a:t>
            </a:r>
          </a:p>
          <a:p>
            <a:pPr marL="457200" indent="-457200" defTabSz="560831">
              <a:lnSpc>
                <a:spcPct val="90000"/>
              </a:lnSpc>
              <a:spcBef>
                <a:spcPts val="2800"/>
              </a:spcBef>
              <a:buClr>
                <a:srgbClr val="FFFFFF"/>
              </a:buClr>
              <a:buFont typeface="Times"/>
              <a:defRPr sz="4800">
                <a:effectLst>
                  <a:outerShdw sx="100000" sy="100000" kx="0" ky="0" algn="b" rotWithShape="0" blurRad="12192" dist="24384" dir="2700000">
                    <a:srgbClr val="407AAA"/>
                  </a:outerShdw>
                </a:effectLst>
              </a:defRPr>
            </a:pPr>
            <a:r>
              <a:t>BUT WHY???? </a:t>
            </a:r>
          </a:p>
          <a:p>
            <a:pPr marL="457200" indent="-457200" defTabSz="560831">
              <a:lnSpc>
                <a:spcPct val="90000"/>
              </a:lnSpc>
              <a:spcBef>
                <a:spcPts val="2800"/>
              </a:spcBef>
              <a:buClr>
                <a:srgbClr val="FFFFFF"/>
              </a:buClr>
              <a:buFont typeface="Times"/>
              <a:defRPr sz="4800">
                <a:effectLst>
                  <a:outerShdw sx="100000" sy="100000" kx="0" ky="0" algn="b" rotWithShape="0" blurRad="12192" dist="24384" dir="2700000">
                    <a:srgbClr val="407AAA"/>
                  </a:outerShdw>
                </a:effectLst>
              </a:defRPr>
            </a:pPr>
            <a:r>
              <a:t>What is Rousseau’s answer for this bondage?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Next Wee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Next Week</a:t>
            </a:r>
          </a:p>
        </p:txBody>
      </p:sp>
      <p:sp>
        <p:nvSpPr>
          <p:cNvPr id="280" name="We shall continue looking at the mind and how it was further shaped by the drive of capitalism and scienc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0134" indent="-310134" defTabSz="432308">
              <a:spcBef>
                <a:spcPts val="2200"/>
              </a:spcBef>
              <a:defRPr sz="2960"/>
            </a:pPr>
          </a:p>
          <a:p>
            <a:pPr marL="310134" indent="-310134" defTabSz="432308">
              <a:spcBef>
                <a:spcPts val="2200"/>
              </a:spcBef>
              <a:defRPr sz="2960"/>
            </a:pPr>
          </a:p>
          <a:p>
            <a:pPr marL="413509" indent="-413509" defTabSz="338327">
              <a:lnSpc>
                <a:spcPts val="9200"/>
              </a:lnSpc>
              <a:spcBef>
                <a:spcPts val="0"/>
              </a:spcBef>
              <a:defRPr sz="3946"/>
            </a:pPr>
            <a:r>
              <a:t>We shall continue looking at the mind and how it was further shaped by the drive of capitalism and science. </a:t>
            </a:r>
          </a:p>
          <a:p>
            <a:pPr marL="0" indent="0" defTabSz="338327">
              <a:lnSpc>
                <a:spcPts val="9200"/>
              </a:lnSpc>
              <a:spcBef>
                <a:spcPts val="0"/>
              </a:spcBef>
              <a:buClrTx/>
              <a:buSzTx/>
              <a:buNone/>
              <a:defRPr sz="3946"/>
            </a:pPr>
            <a:r>
              <a:t> </a:t>
            </a:r>
            <a:endParaRPr sz="888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13509" indent="-413509" defTabSz="338327">
              <a:lnSpc>
                <a:spcPts val="9200"/>
              </a:lnSpc>
              <a:spcBef>
                <a:spcPts val="0"/>
              </a:spcBef>
              <a:defRPr sz="3946"/>
            </a:pPr>
            <a:r>
              <a:t>Question Cards - What was the biggest take away from today’s lecture? What questions do you still have lingering? </a:t>
            </a:r>
            <a:endParaRPr sz="888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he Break Dow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Break Down</a:t>
            </a:r>
          </a:p>
        </p:txBody>
      </p:sp>
      <p:sp>
        <p:nvSpPr>
          <p:cNvPr id="138" name="Hundred Years War - 1337-1453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Hundred Years War - 1337-1453 </a:t>
            </a:r>
          </a:p>
          <a:p>
            <a:pPr/>
            <a:r>
              <a:t>Black Death - Plague hits Western Europe 1347-1430</a:t>
            </a:r>
          </a:p>
          <a:p>
            <a:pPr/>
            <a:r>
              <a:t>Great Schism - 1378-1417</a:t>
            </a:r>
          </a:p>
          <a:p>
            <a:pPr/>
            <a:r>
              <a:t>Conciliar Movement - 1415</a:t>
            </a:r>
          </a:p>
          <a:p>
            <a:pPr/>
            <a:r>
              <a:t>Humanism - Reacting to Scholastics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Mercantilism"/>
          <p:cNvSpPr txBox="1"/>
          <p:nvPr>
            <p:ph type="title"/>
          </p:nvPr>
        </p:nvSpPr>
        <p:spPr>
          <a:xfrm>
            <a:off x="1015999" y="546099"/>
            <a:ext cx="10972801" cy="1854201"/>
          </a:xfrm>
          <a:prstGeom prst="rect">
            <a:avLst/>
          </a:prstGeom>
        </p:spPr>
        <p:txBody>
          <a:bodyPr/>
          <a:lstStyle/>
          <a:p>
            <a:pPr/>
            <a:r>
              <a:t>Mercantilism </a:t>
            </a:r>
          </a:p>
        </p:txBody>
      </p:sp>
      <p:sp>
        <p:nvSpPr>
          <p:cNvPr id="141" name="The Italian Peninsula became the HUB for Western Europe.…"/>
          <p:cNvSpPr txBox="1"/>
          <p:nvPr>
            <p:ph type="body" idx="1"/>
          </p:nvPr>
        </p:nvSpPr>
        <p:spPr>
          <a:xfrm>
            <a:off x="1015999" y="2768600"/>
            <a:ext cx="10972801" cy="5715000"/>
          </a:xfrm>
          <a:prstGeom prst="rect">
            <a:avLst/>
          </a:prstGeom>
        </p:spPr>
        <p:txBody>
          <a:bodyPr/>
          <a:lstStyle/>
          <a:p>
            <a:pPr/>
            <a:r>
              <a:t>The Italian Peninsula became the HUB for Western Europe. </a:t>
            </a:r>
          </a:p>
          <a:p>
            <a:pPr/>
            <a:r>
              <a:t>Merchant Class developed </a:t>
            </a:r>
          </a:p>
          <a:p>
            <a:pPr/>
            <a:r>
              <a:t>Birth of the Banking System </a:t>
            </a:r>
          </a:p>
          <a:p>
            <a:pPr/>
            <a:r>
              <a:t>Working Class - Manufacturing goods became popular.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67550" y="2489200"/>
            <a:ext cx="4953000" cy="6299200"/>
          </a:xfrm>
          <a:prstGeom prst="rect">
            <a:avLst/>
          </a:prstGeom>
        </p:spPr>
      </p:pic>
      <p:sp>
        <p:nvSpPr>
          <p:cNvPr id="144" name="Essence of Individualism"/>
          <p:cNvSpPr txBox="1"/>
          <p:nvPr>
            <p:ph type="title"/>
          </p:nvPr>
        </p:nvSpPr>
        <p:spPr>
          <a:xfrm>
            <a:off x="1015999" y="546099"/>
            <a:ext cx="10972801" cy="1854201"/>
          </a:xfrm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pPr/>
            <a:r>
              <a:t>Essence of Individualism</a:t>
            </a:r>
          </a:p>
        </p:txBody>
      </p:sp>
      <p:sp>
        <p:nvSpPr>
          <p:cNvPr id="145" name="Individualism of the Renaissance gave way to the Reformers of the 16th century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04812" indent="-404812"/>
            <a:r>
              <a:t>Individualism of the Renaissance gave way to the Reformers of the 16th century. </a:t>
            </a:r>
          </a:p>
          <a:p>
            <a:pPr marL="404812" indent="-404812"/>
            <a:r>
              <a:t>Man by himself achieves nothing through the gift of spirit or grace. </a:t>
            </a:r>
          </a:p>
          <a:p>
            <a:pPr marL="404812" indent="-404812"/>
            <a:r>
              <a:t>Faith through the salvation of Christ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formation"/>
          <p:cNvSpPr txBox="1"/>
          <p:nvPr>
            <p:ph type="title"/>
          </p:nvPr>
        </p:nvSpPr>
        <p:spPr>
          <a:xfrm>
            <a:off x="1015999" y="546099"/>
            <a:ext cx="10972801" cy="1854201"/>
          </a:xfrm>
          <a:prstGeom prst="rect">
            <a:avLst/>
          </a:prstGeom>
        </p:spPr>
        <p:txBody>
          <a:bodyPr/>
          <a:lstStyle/>
          <a:p>
            <a:pPr/>
            <a:r>
              <a:t>Reformation</a:t>
            </a:r>
          </a:p>
        </p:txBody>
      </p:sp>
      <p:sp>
        <p:nvSpPr>
          <p:cNvPr id="148" name="Martin Luther and John Calvin main figures.…"/>
          <p:cNvSpPr txBox="1"/>
          <p:nvPr>
            <p:ph type="body" sz="half" idx="1"/>
          </p:nvPr>
        </p:nvSpPr>
        <p:spPr>
          <a:xfrm>
            <a:off x="1016000" y="2436283"/>
            <a:ext cx="6664678" cy="6047317"/>
          </a:xfrm>
          <a:prstGeom prst="rect">
            <a:avLst/>
          </a:prstGeom>
        </p:spPr>
        <p:txBody>
          <a:bodyPr/>
          <a:lstStyle/>
          <a:p>
            <a:pPr marL="326571" indent="-326571">
              <a:defRPr sz="2900"/>
            </a:pPr>
            <a:r>
              <a:t>Martin Luther and John Calvin main figures. </a:t>
            </a:r>
          </a:p>
          <a:p>
            <a:pPr marL="326571" indent="-326571">
              <a:defRPr sz="2900"/>
            </a:pPr>
            <a:r>
              <a:t>Failure in the face of the law - </a:t>
            </a:r>
            <a:r>
              <a:rPr i="1"/>
              <a:t>Antinomianism</a:t>
            </a:r>
          </a:p>
          <a:p>
            <a:pPr marL="326571" indent="-326571">
              <a:defRPr sz="2900"/>
            </a:pPr>
            <a:r>
              <a:t>Saving Faith - Not  Works </a:t>
            </a:r>
          </a:p>
          <a:p>
            <a:pPr marL="326571" indent="-326571">
              <a:defRPr sz="2900"/>
            </a:pPr>
            <a:r>
              <a:t>Christian liberation paved the way for Individualism </a:t>
            </a:r>
          </a:p>
          <a:p>
            <a:pPr marL="326571" indent="-326571">
              <a:defRPr sz="2900"/>
            </a:pPr>
            <a:r>
              <a:t>Looking for something more worldly</a:t>
            </a:r>
          </a:p>
        </p:txBody>
      </p:sp>
      <p:pic>
        <p:nvPicPr>
          <p:cNvPr id="149" name="reformers2.jpg" descr="reformers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9934" y="3810481"/>
            <a:ext cx="4992317" cy="27074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6F6A5A"/>
      </a:dk1>
      <a:lt1>
        <a:srgbClr val="142B6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A29A85"/>
          </a:buClr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000000"/>
      </a:dk1>
      <a:lt1>
        <a:srgbClr val="FFFFF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A29A85"/>
          </a:buClr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