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72675A"/>
        </a:solidFill>
        <a:effectLst/>
        <a:uFillTx/>
        <a:latin typeface="+mj-lt"/>
        <a:ea typeface="+mj-ea"/>
        <a:cs typeface="+mj-cs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28D8E">
              <a:alpha val="20000"/>
            </a:srgbClr>
          </a:solidFill>
        </a:fill>
      </a:tcStyle>
    </a:band2H>
    <a:firstCo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381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firstCol>
    <a:la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38100" cap="flat">
              <a:solidFill>
                <a:srgbClr val="CCCDCB"/>
              </a:solidFill>
              <a:prstDash val="solid"/>
              <a:miter lim="400000"/>
            </a:ln>
          </a:top>
          <a:bottom>
            <a:ln w="127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lastRow>
    <a:fir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solidFill>
                <a:srgbClr val="CCCDCB"/>
              </a:solidFill>
              <a:prstDash val="solid"/>
              <a:miter lim="400000"/>
            </a:ln>
          </a:top>
          <a:bottom>
            <a:ln w="38100" cap="flat">
              <a:solidFill>
                <a:srgbClr val="CCCDCB"/>
              </a:solidFill>
              <a:prstDash val="solid"/>
              <a:miter lim="400000"/>
            </a:ln>
          </a:bottom>
          <a:insideH>
            <a:ln w="12700" cap="flat">
              <a:solidFill>
                <a:srgbClr val="CCCDCB"/>
              </a:solidFill>
              <a:prstDash val="solid"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EBEBE3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E5E1C5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B0C09A"/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left>
          <a:right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right>
          <a:top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top>
          <a:bottom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bottom>
          <a:insideH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H>
          <a:insideV>
            <a:ln w="6350" cap="flat">
              <a:solidFill>
                <a:schemeClr val="accent2">
                  <a:satOff val="-4969"/>
                  <a:lumOff val="-24702"/>
                </a:schemeClr>
              </a:solidFill>
              <a:prstDash val="solid"/>
              <a:miter lim="400000"/>
            </a:ln>
          </a:insideV>
        </a:tcBdr>
        <a:fill>
          <a:solidFill>
            <a:srgbClr val="B0C09A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44444"/>
              </a:solidFill>
              <a:prstDash val="solid"/>
              <a:miter lim="400000"/>
            </a:ln>
          </a:top>
          <a:bottom>
            <a:ln w="12700" cap="flat">
              <a:solidFill>
                <a:srgbClr val="444444"/>
              </a:solidFill>
              <a:prstDash val="solid"/>
              <a:miter lim="400000"/>
            </a:ln>
          </a:bottom>
          <a:insideH>
            <a:ln w="12700" cap="flat">
              <a:solidFill>
                <a:srgbClr val="44444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AB0B5">
              <a:alpha val="10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44444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ADBD7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44444"/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AB0B5"/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7715"/>
                  <a:lumOff val="-221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44444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AB0B5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949E9F"/>
              </a:solidFill>
              <a:prstDash val="solid"/>
              <a:miter lim="400000"/>
            </a:ln>
          </a:left>
          <a:right>
            <a:ln w="12700" cap="flat">
              <a:solidFill>
                <a:srgbClr val="949E9F"/>
              </a:solidFill>
              <a:prstDash val="solid"/>
              <a:miter lim="400000"/>
            </a:ln>
          </a:right>
          <a:top>
            <a:ln w="12700" cap="flat">
              <a:solidFill>
                <a:srgbClr val="949E9F"/>
              </a:solidFill>
              <a:prstDash val="solid"/>
              <a:miter lim="400000"/>
            </a:ln>
          </a:top>
          <a:bottom>
            <a:ln w="12700" cap="flat">
              <a:solidFill>
                <a:srgbClr val="949E9F"/>
              </a:solidFill>
              <a:prstDash val="solid"/>
              <a:miter lim="400000"/>
            </a:ln>
          </a:bottom>
          <a:insideH>
            <a:ln w="12700" cap="flat">
              <a:solidFill>
                <a:srgbClr val="949E9F"/>
              </a:solidFill>
              <a:prstDash val="solid"/>
              <a:miter lim="400000"/>
            </a:ln>
          </a:insideH>
          <a:insideV>
            <a:ln w="12700" cap="flat">
              <a:solidFill>
                <a:srgbClr val="949E9F"/>
              </a:solidFill>
              <a:prstDash val="solid"/>
              <a:miter lim="400000"/>
            </a:ln>
          </a:insideV>
        </a:tcBdr>
        <a:fill>
          <a:solidFill>
            <a:srgbClr val="E2E0D9"/>
          </a:solidFill>
        </a:fill>
      </a:tcStyle>
    </a:wholeTbl>
    <a:band2H>
      <a:tcTxStyle b="def" i="def"/>
      <a:tcStyle>
        <a:tcBdr/>
        <a:fill>
          <a:solidFill>
            <a:srgbClr val="EFECE5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352922"/>
              </a:solidFill>
              <a:prstDash val="solid"/>
              <a:miter lim="400000"/>
            </a:ln>
          </a:top>
          <a:bottom>
            <a:ln w="12700" cap="flat">
              <a:solidFill>
                <a:srgbClr val="352922"/>
              </a:solidFill>
              <a:prstDash val="solid"/>
              <a:miter lim="400000"/>
            </a:ln>
          </a:bottom>
          <a:insideH>
            <a:ln w="12700" cap="flat">
              <a:solidFill>
                <a:srgbClr val="352922"/>
              </a:solidFill>
              <a:prstDash val="solid"/>
              <a:miter lim="400000"/>
            </a:ln>
          </a:insideH>
          <a:insideV>
            <a:ln w="12700" cap="flat">
              <a:solidFill>
                <a:srgbClr val="352922"/>
              </a:solidFill>
              <a:prstDash val="solid"/>
              <a:miter lim="400000"/>
            </a:ln>
          </a:insideV>
        </a:tcBdr>
        <a:fill>
          <a:solidFill>
            <a:srgbClr val="4F4036"/>
          </a:solidFill>
        </a:fill>
      </a:tcStyle>
    </a:firstCol>
    <a:lastRow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6D5D4B"/>
              </a:solidFill>
              <a:prstDash val="solid"/>
              <a:miter lim="400000"/>
            </a:ln>
          </a:left>
          <a:right>
            <a:ln w="12700" cap="flat">
              <a:solidFill>
                <a:srgbClr val="6D5D4B"/>
              </a:solidFill>
              <a:prstDash val="solid"/>
              <a:miter lim="400000"/>
            </a:ln>
          </a:right>
          <a:top>
            <a:ln w="25400" cap="flat">
              <a:solidFill>
                <a:srgbClr val="352922"/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6D5D4B"/>
              </a:solidFill>
              <a:prstDash val="solid"/>
              <a:miter lim="400000"/>
            </a:ln>
          </a:insideH>
          <a:insideV>
            <a:ln w="12700" cap="flat">
              <a:solidFill>
                <a:srgbClr val="6D5D4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352922"/>
              </a:solidFill>
              <a:prstDash val="solid"/>
              <a:miter lim="400000"/>
            </a:ln>
          </a:left>
          <a:right>
            <a:ln w="12700" cap="flat">
              <a:solidFill>
                <a:srgbClr val="352922"/>
              </a:solidFill>
              <a:prstDash val="solid"/>
              <a:miter lim="400000"/>
            </a:ln>
          </a:right>
          <a:top>
            <a:ln w="12700" cap="flat">
              <a:solidFill>
                <a:schemeClr val="accent4">
                  <a:satOff val="-11517"/>
                  <a:lumOff val="-24324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352922"/>
              </a:solidFill>
              <a:prstDash val="solid"/>
              <a:miter lim="400000"/>
            </a:ln>
          </a:bottom>
          <a:insideH>
            <a:ln w="12700" cap="flat">
              <a:solidFill>
                <a:srgbClr val="352922"/>
              </a:solidFill>
              <a:prstDash val="solid"/>
              <a:miter lim="400000"/>
            </a:ln>
          </a:insideH>
          <a:insideV>
            <a:ln w="12700" cap="flat">
              <a:solidFill>
                <a:srgbClr val="352922"/>
              </a:solidFill>
              <a:prstDash val="solid"/>
              <a:miter lim="400000"/>
            </a:ln>
          </a:insideV>
        </a:tcBdr>
        <a:fill>
          <a:solidFill>
            <a:srgbClr val="4F403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34343"/>
        </a:fontRef>
        <a:srgbClr val="434343"/>
      </a:tcTxStyle>
      <a:tcStyle>
        <a:tcBdr>
          <a:left>
            <a:ln w="12700" cap="flat">
              <a:solidFill>
                <a:srgbClr val="CCCDCB"/>
              </a:solidFill>
              <a:prstDash val="solid"/>
              <a:miter lim="400000"/>
            </a:ln>
          </a:left>
          <a:right>
            <a:ln w="12700" cap="flat">
              <a:solidFill>
                <a:srgbClr val="CCCD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3">
              <a:alpha val="38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39393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CCDCB"/>
              </a:solidFill>
              <a:prstDash val="solid"/>
              <a:miter lim="400000"/>
            </a:ln>
          </a:insideV>
        </a:tcBdr>
        <a:fill>
          <a:solidFill>
            <a:srgbClr val="A5A8A3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5A8A3"/>
              </a:solidFill>
              <a:prstDash val="solid"/>
              <a:miter lim="400000"/>
            </a:ln>
          </a:left>
          <a:right>
            <a:ln w="12700" cap="flat">
              <a:solidFill>
                <a:srgbClr val="A5A8A3"/>
              </a:solidFill>
              <a:prstDash val="solid"/>
              <a:miter lim="400000"/>
            </a:ln>
          </a:right>
          <a:top>
            <a:ln w="127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5A8A3"/>
              </a:solidFill>
              <a:prstDash val="solid"/>
              <a:miter lim="400000"/>
            </a:ln>
          </a:insideV>
        </a:tcBdr>
        <a:fill>
          <a:solidFill>
            <a:srgbClr val="6D6D6D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5A8A3"/>
              </a:solidFill>
              <a:prstDash val="solid"/>
              <a:miter lim="400000"/>
            </a:ln>
          </a:left>
          <a:right>
            <a:ln w="12700" cap="flat">
              <a:solidFill>
                <a:srgbClr val="A5A8A3"/>
              </a:solidFill>
              <a:prstDash val="solid"/>
              <a:miter lim="400000"/>
            </a:ln>
          </a:right>
          <a:top>
            <a:ln w="127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5A8A3"/>
              </a:solidFill>
              <a:prstDash val="solid"/>
              <a:miter lim="400000"/>
            </a:ln>
          </a:insideV>
        </a:tcBdr>
        <a:fill>
          <a:solidFill>
            <a:srgbClr val="6D6D6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CCDCB">
              <a:alpha val="21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3939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939393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3939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232323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079500" y="2438400"/>
            <a:ext cx="11176000" cy="2921000"/>
          </a:xfrm>
          <a:prstGeom prst="rect">
            <a:avLst/>
          </a:prstGeom>
        </p:spPr>
        <p:txBody>
          <a:bodyPr anchor="b"/>
          <a:lstStyle>
            <a:lvl1pPr>
              <a:defRPr cap="all" spc="232">
                <a:solidFill>
                  <a:srgbClr val="EBEBEB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079500" y="5346700"/>
            <a:ext cx="111760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  <a:lvl2pPr marL="0" indent="22860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2pPr>
            <a:lvl3pPr marL="0" indent="45720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3pPr>
            <a:lvl4pPr marL="0" indent="68580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4pPr>
            <a:lvl5pPr marL="0" indent="91440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2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Image"/>
          <p:cNvSpPr/>
          <p:nvPr>
            <p:ph type="pic" sz="half" idx="13"/>
          </p:nvPr>
        </p:nvSpPr>
        <p:spPr>
          <a:xfrm>
            <a:off x="1015999" y="1176019"/>
            <a:ext cx="5261430" cy="7366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3" name="Image"/>
          <p:cNvSpPr/>
          <p:nvPr>
            <p:ph type="pic" sz="half" idx="14"/>
          </p:nvPr>
        </p:nvSpPr>
        <p:spPr>
          <a:xfrm>
            <a:off x="6743700" y="1181100"/>
            <a:ext cx="5257800" cy="736092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mage"/>
          <p:cNvSpPr/>
          <p:nvPr>
            <p:ph type="pic" sz="quarter" idx="13"/>
          </p:nvPr>
        </p:nvSpPr>
        <p:spPr>
          <a:xfrm>
            <a:off x="6743700" y="5207000"/>
            <a:ext cx="5257800" cy="3454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Image"/>
          <p:cNvSpPr/>
          <p:nvPr>
            <p:ph type="pic" sz="quarter" idx="14"/>
          </p:nvPr>
        </p:nvSpPr>
        <p:spPr>
          <a:xfrm>
            <a:off x="6743700" y="1282700"/>
            <a:ext cx="5257800" cy="3429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Image"/>
          <p:cNvSpPr/>
          <p:nvPr>
            <p:ph type="pic" sz="half" idx="15"/>
          </p:nvPr>
        </p:nvSpPr>
        <p:spPr>
          <a:xfrm>
            <a:off x="1011464" y="1277619"/>
            <a:ext cx="5270501" cy="7378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558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14"/>
          </p:nvPr>
        </p:nvSpPr>
        <p:spPr>
          <a:xfrm>
            <a:off x="1270000" y="39116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2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1854200" y="1441449"/>
            <a:ext cx="9612313" cy="4889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079500" y="6515100"/>
            <a:ext cx="11176000" cy="1625600"/>
          </a:xfrm>
          <a:prstGeom prst="rect">
            <a:avLst/>
          </a:prstGeom>
        </p:spPr>
        <p:txBody>
          <a:bodyPr anchor="b"/>
          <a:lstStyle>
            <a:lvl1pPr>
              <a:defRPr cap="all" spc="232">
                <a:solidFill>
                  <a:srgbClr val="EBEBEB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079500" y="8166100"/>
            <a:ext cx="11176000" cy="130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  <a:lvl2pPr marL="0" indent="22860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2pPr>
            <a:lvl3pPr marL="0" indent="45720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3pPr>
            <a:lvl4pPr marL="0" indent="68580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4pPr>
            <a:lvl5pPr marL="0" indent="914400" algn="ctr">
              <a:spcBef>
                <a:spcPts val="0"/>
              </a:spcBef>
              <a:buSzTx/>
              <a:buNone/>
              <a:defRPr spc="144" sz="3600">
                <a:solidFill>
                  <a:srgbClr val="FFFFFF"/>
                </a:solidFill>
                <a:effectLst>
                  <a:outerShdw sx="100000" sy="100000" kx="0" ky="0" algn="b" rotWithShape="0" blurRad="25400" dist="27326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079500" y="3416300"/>
            <a:ext cx="11176000" cy="2921000"/>
          </a:xfrm>
          <a:prstGeom prst="rect">
            <a:avLst/>
          </a:prstGeom>
        </p:spPr>
        <p:txBody>
          <a:bodyPr/>
          <a:lstStyle>
            <a:lvl1pPr>
              <a:defRPr cap="all" spc="232">
                <a:solidFill>
                  <a:srgbClr val="EBEBEB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43700" y="1193800"/>
            <a:ext cx="5257800" cy="736092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14400" y="1193800"/>
            <a:ext cx="5270500" cy="3911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14400" y="5219700"/>
            <a:ext cx="5270500" cy="3378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228600" algn="ctr">
              <a:spcBef>
                <a:spcPts val="0"/>
              </a:spcBef>
              <a:buSzTx/>
              <a:buNone/>
              <a:defRPr sz="3600"/>
            </a:lvl2pPr>
            <a:lvl3pPr marL="0" indent="457200" algn="ctr">
              <a:spcBef>
                <a:spcPts val="0"/>
              </a:spcBef>
              <a:buSzTx/>
              <a:buNone/>
              <a:defRPr sz="3600"/>
            </a:lvl3pPr>
            <a:lvl4pPr marL="0" indent="685800" algn="ctr">
              <a:spcBef>
                <a:spcPts val="0"/>
              </a:spcBef>
              <a:buSzTx/>
              <a:buNone/>
              <a:defRPr sz="3600"/>
            </a:lvl4pPr>
            <a:lvl5pPr marL="0" indent="91440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43700" y="2997200"/>
            <a:ext cx="5270201" cy="5397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14400" y="2705100"/>
            <a:ext cx="5118100" cy="6019800"/>
          </a:xfrm>
          <a:prstGeom prst="rect">
            <a:avLst/>
          </a:prstGeom>
        </p:spPr>
        <p:txBody>
          <a:bodyPr/>
          <a:lstStyle>
            <a:lvl1pPr marL="342900" indent="-342900">
              <a:defRPr sz="3400"/>
            </a:lvl1pPr>
            <a:lvl2pPr marL="685800" indent="-342900">
              <a:defRPr sz="3400"/>
            </a:lvl2pPr>
            <a:lvl3pPr marL="1028700" indent="-342900">
              <a:defRPr sz="3400"/>
            </a:lvl3pPr>
            <a:lvl4pPr marL="1371600" indent="-342900">
              <a:defRPr sz="3400"/>
            </a:lvl4pPr>
            <a:lvl5pPr marL="1714500" indent="-342900"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14400" y="685800"/>
            <a:ext cx="11176000" cy="8382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idx="13"/>
          </p:nvPr>
        </p:nvSpPr>
        <p:spPr>
          <a:xfrm>
            <a:off x="1016000" y="1219200"/>
            <a:ext cx="10985500" cy="5588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1016000" y="7200900"/>
            <a:ext cx="5207000" cy="6604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  <a:lvl2pPr marL="0" indent="22860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2pPr>
            <a:lvl3pPr marL="0" indent="45720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3pPr>
            <a:lvl4pPr marL="0" indent="68580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4pPr>
            <a:lvl5pPr marL="0" indent="914400">
              <a:spcBef>
                <a:spcPts val="0"/>
              </a:spcBef>
              <a:buSzTx/>
              <a:buNone/>
              <a:defRPr sz="2400">
                <a:solidFill>
                  <a:srgbClr val="515151"/>
                </a:solidFill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14400" y="317500"/>
            <a:ext cx="11176000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14400" y="2717800"/>
            <a:ext cx="11176000" cy="635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118600"/>
            <a:ext cx="342901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34343"/>
                </a:solidFill>
                <a:effectLst>
                  <a:outerShdw sx="100000" sy="100000" kx="0" ky="0" algn="b" rotWithShape="0" blurRad="25400" dist="23648" dir="16200000">
                    <a:srgbClr val="000000">
                      <a:alpha val="20689"/>
                    </a:srgbClr>
                  </a:outerShdw>
                </a:effectLst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800" u="none">
          <a:ln>
            <a:noFill/>
          </a:ln>
          <a:solidFill>
            <a:srgbClr val="817463"/>
          </a:solidFill>
          <a:uFillTx/>
          <a:latin typeface="+mj-lt"/>
          <a:ea typeface="+mj-ea"/>
          <a:cs typeface="+mj-cs"/>
          <a:sym typeface="Baskerville"/>
        </a:defRPr>
      </a:lvl9pPr>
    </p:titleStyle>
    <p:bodyStyle>
      <a:lvl1pPr marL="4191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1pPr>
      <a:lvl2pPr marL="8382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2pPr>
      <a:lvl3pPr marL="12573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3pPr>
      <a:lvl4pPr marL="16764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4pPr>
      <a:lvl5pPr marL="20955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5pPr>
      <a:lvl6pPr marL="25146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6pPr>
      <a:lvl7pPr marL="29337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7pPr>
      <a:lvl8pPr marL="33528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8pPr>
      <a:lvl9pPr marL="3771900" marR="0" indent="-4191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72675A"/>
          </a:solidFill>
          <a:uFillTx/>
          <a:latin typeface="+mj-lt"/>
          <a:ea typeface="+mj-ea"/>
          <a:cs typeface="+mj-cs"/>
          <a:sym typeface="Baskervill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3648" dir="16200000">
              <a:srgbClr val="000000">
                <a:alpha val="20689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752600" y="1339849"/>
            <a:ext cx="9815513" cy="5080001"/>
          </a:xfrm>
          <a:prstGeom prst="rect">
            <a:avLst/>
          </a:prstGeom>
        </p:spPr>
      </p:pic>
      <p:sp>
        <p:nvSpPr>
          <p:cNvPr id="138" name="Week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Week 1</a:t>
            </a:r>
          </a:p>
        </p:txBody>
      </p:sp>
      <p:sp>
        <p:nvSpPr>
          <p:cNvPr id="139" name="The Philosophy of the Mind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i="1"/>
            </a:pPr>
            <a:r>
              <a:t>The Philosophy of the Mind</a:t>
            </a:r>
          </a:p>
          <a:p>
            <a:pPr/>
            <a:r>
              <a:t>The Grandeur of the Greeks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ocrates (470-399 BC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Socrates (470-399 BC)</a:t>
            </a:r>
          </a:p>
        </p:txBody>
      </p:sp>
      <p:sp>
        <p:nvSpPr>
          <p:cNvPr id="166" name="The Socratic Metho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har char="■"/>
            </a:pPr>
            <a:r>
              <a:t>The Socratic Method</a:t>
            </a:r>
          </a:p>
          <a:p>
            <a:pPr>
              <a:buChar char="■"/>
            </a:pPr>
            <a:r>
              <a:t>Student: Plato</a:t>
            </a:r>
          </a:p>
          <a:p>
            <a:pPr>
              <a:buChar char="■"/>
            </a:pPr>
            <a:r>
              <a:t>Public gadfly, condemned on charges of immorality</a:t>
            </a:r>
          </a:p>
        </p:txBody>
      </p:sp>
      <p:pic>
        <p:nvPicPr>
          <p:cNvPr id="167" name="Socrates2.png" descr="Socrates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0804" y="2337068"/>
            <a:ext cx="2839476" cy="41892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 thruBlk="1"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s.jpeg" descr="images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04000" y="2857500"/>
            <a:ext cx="5549601" cy="5702300"/>
          </a:xfrm>
          <a:prstGeom prst="rect">
            <a:avLst/>
          </a:prstGeom>
        </p:spPr>
      </p:pic>
      <p:sp>
        <p:nvSpPr>
          <p:cNvPr id="170" name="Socratic Metho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Socratic Method</a:t>
            </a:r>
          </a:p>
        </p:txBody>
      </p:sp>
      <p:sp>
        <p:nvSpPr>
          <p:cNvPr id="171" name="Questioning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Questioning </a:t>
            </a:r>
          </a:p>
          <a:p>
            <a:pPr/>
            <a:r>
              <a:t>Priority of Definition</a:t>
            </a:r>
          </a:p>
          <a:p>
            <a:pPr lvl="1"/>
            <a:r>
              <a:t> Knowledge is perception &gt; Knowledge is true judgment &gt; Knowledge is true judgment plus an account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 thruBlk="1"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he Apolo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Apology </a:t>
            </a:r>
          </a:p>
        </p:txBody>
      </p:sp>
      <p:sp>
        <p:nvSpPr>
          <p:cNvPr id="174" name="Socrates was accused of corrupting the youth by his contemporarie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Socrates was accused of corrupting the youth by his contemporaries. </a:t>
            </a:r>
          </a:p>
          <a:p>
            <a:pPr/>
            <a:r>
              <a:t>In his defense speech, Socrates admits his ignorance and proceeds to the stress the priority for the care of the soul. </a:t>
            </a:r>
          </a:p>
          <a:p>
            <a:pPr/>
            <a:r>
              <a:t>“An unexamined life is not worth living” &gt; Connection to the polis and democracy.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ocrates.png" descr="Socrate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23"/>
            <a:ext cx="13004801" cy="9750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to (430-347 BC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Plato (430-347 BC)</a:t>
            </a:r>
          </a:p>
        </p:txBody>
      </p:sp>
      <p:sp>
        <p:nvSpPr>
          <p:cNvPr id="179" name="Systematized Socratic though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har char="■"/>
            </a:pPr>
            <a:r>
              <a:t>Systematized Socratic thought</a:t>
            </a:r>
          </a:p>
          <a:p>
            <a:pPr>
              <a:buChar char="■"/>
              <a:defRPr sz="3700">
                <a:latin typeface="Arial"/>
                <a:ea typeface="Arial"/>
                <a:cs typeface="Arial"/>
                <a:sym typeface="Arial"/>
              </a:defRPr>
            </a:pPr>
            <a:r>
              <a:t>The Republic</a:t>
            </a:r>
          </a:p>
          <a:p>
            <a:pPr lvl="1">
              <a:spcBef>
                <a:spcPts val="0"/>
              </a:spcBef>
              <a:buClr>
                <a:srgbClr val="FF9900"/>
              </a:buClr>
            </a:pPr>
            <a:r>
              <a:t>Allegory of the Cave</a:t>
            </a:r>
            <a:endParaRPr sz="3600"/>
          </a:p>
          <a:p>
            <a:pPr lvl="1">
              <a:spcBef>
                <a:spcPts val="0"/>
              </a:spcBef>
              <a:buClr>
                <a:srgbClr val="FF9900"/>
              </a:buClr>
            </a:pPr>
            <a:r>
              <a:t>Theory of Forms/Ideas</a:t>
            </a:r>
          </a:p>
          <a:p>
            <a:pPr lvl="1">
              <a:spcBef>
                <a:spcPts val="0"/>
              </a:spcBef>
              <a:buClr>
                <a:srgbClr val="FF9900"/>
              </a:buClr>
            </a:pPr>
            <a:r>
              <a:t>Ring of Gyges - Morality </a:t>
            </a:r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86044" y="3956402"/>
            <a:ext cx="2692401" cy="302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1200-platos-allegory-of-cave.jpg" descr="1200-platos-allegory-of-cave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4999" y="2863850"/>
            <a:ext cx="5549602" cy="5702300"/>
          </a:xfrm>
          <a:prstGeom prst="rect">
            <a:avLst/>
          </a:prstGeom>
        </p:spPr>
      </p:pic>
      <p:sp>
        <p:nvSpPr>
          <p:cNvPr id="183" name="What do we know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do we know?</a:t>
            </a:r>
          </a:p>
        </p:txBody>
      </p:sp>
      <p:sp>
        <p:nvSpPr>
          <p:cNvPr id="184" name="What if you found out the reality you perceived was full of lies and deceptions?…"/>
          <p:cNvSpPr txBox="1"/>
          <p:nvPr>
            <p:ph type="body" sz="half" idx="1"/>
          </p:nvPr>
        </p:nvSpPr>
        <p:spPr>
          <a:xfrm>
            <a:off x="6622062" y="2867660"/>
            <a:ext cx="5118101" cy="6019801"/>
          </a:xfrm>
          <a:prstGeom prst="rect">
            <a:avLst/>
          </a:prstGeom>
        </p:spPr>
        <p:txBody>
          <a:bodyPr/>
          <a:lstStyle/>
          <a:p>
            <a:pPr/>
            <a:r>
              <a:t>What if you found out the reality you perceived was full of lies and deceptions? </a:t>
            </a:r>
          </a:p>
          <a:p>
            <a:pPr/>
            <a:r>
              <a:t>What is real and what is fake?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 thruBlk="1"/>
      </p:transition>
    </mc:Choice>
    <mc:Fallback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c164a3b54d6356cb796ecefc4281ca44.jpg" descr="c164a3b54d6356cb796ecefc4281ca44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602" r="0" b="160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Awake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Awakening </a:t>
            </a:r>
          </a:p>
        </p:txBody>
      </p:sp>
      <p:sp>
        <p:nvSpPr>
          <p:cNvPr id="189" name="Once the body wanders and the mind perceives the truth and awakening occurs. This is the meaning of enlightenment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Once the body wanders and the mind perceives the truth and awakening occurs. This is the meaning of enlightenment. </a:t>
            </a:r>
          </a:p>
          <a:p>
            <a:pPr/>
            <a:r>
              <a:t>“I want you to go on to picture the enlightenment or ignorance of our human conditions somewhat as follows.”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creen Shot 2018-09-16 at 4.06.30 PM.png" descr="Screen Shot 2018-09-16 at 4.06.30 PM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865" t="0" r="5865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lato.jpg" descr="plato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597799" y="2863850"/>
            <a:ext cx="5549602" cy="5702300"/>
          </a:xfrm>
          <a:prstGeom prst="rect">
            <a:avLst/>
          </a:prstGeom>
        </p:spPr>
      </p:pic>
      <p:sp>
        <p:nvSpPr>
          <p:cNvPr id="194" name="Theory of the For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Theory of the Forms</a:t>
            </a:r>
          </a:p>
        </p:txBody>
      </p:sp>
      <p:sp>
        <p:nvSpPr>
          <p:cNvPr id="195" name="A set foundation for Plato’s theories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set foundation for Plato’s theories </a:t>
            </a:r>
          </a:p>
          <a:p>
            <a:pPr lvl="1"/>
            <a:r>
              <a:t>Metaphysics, Ethics, Justice, Morality, Education, and the Soul.</a:t>
            </a:r>
          </a:p>
          <a:p>
            <a:pPr lvl="1">
              <a:defRPr i="1"/>
            </a:pPr>
            <a:r>
              <a:t>Euthyphro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sychology-generic-1080x675.jpg" descr="psychology-generic-1080x675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04000" y="2857500"/>
            <a:ext cx="5549601" cy="5702300"/>
          </a:xfrm>
          <a:prstGeom prst="rect">
            <a:avLst/>
          </a:prstGeom>
        </p:spPr>
      </p:pic>
      <p:sp>
        <p:nvSpPr>
          <p:cNvPr id="142" name="The Min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Mind</a:t>
            </a:r>
          </a:p>
        </p:txBody>
      </p:sp>
      <p:sp>
        <p:nvSpPr>
          <p:cNvPr id="143" name="How do we know things?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do we know things? </a:t>
            </a:r>
          </a:p>
          <a:p>
            <a:pPr/>
            <a:r>
              <a:t>What is the cause of all this knowledge? </a:t>
            </a:r>
          </a:p>
          <a:p>
            <a:pPr/>
            <a:r>
              <a:t>Is there something beyond us? </a:t>
            </a:r>
          </a:p>
          <a:p>
            <a:pPr/>
            <a:r>
              <a:t>Contemplation of the Mind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he For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Forms</a:t>
            </a:r>
          </a:p>
        </p:txBody>
      </p:sp>
      <p:sp>
        <p:nvSpPr>
          <p:cNvPr id="198" name="Objective - They exist ‘out there’ as objects, independently of our minds or will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93370" indent="-293370" defTabSz="408940">
              <a:spcBef>
                <a:spcPts val="2600"/>
              </a:spcBef>
              <a:defRPr sz="2800"/>
            </a:pPr>
            <a:r>
              <a:t>Objective - They exist ‘out there’ as objects, independently of our minds or wills. </a:t>
            </a:r>
          </a:p>
          <a:p>
            <a:pPr marL="293370" indent="-293370" defTabSz="408940">
              <a:spcBef>
                <a:spcPts val="2600"/>
              </a:spcBef>
              <a:defRPr sz="2800"/>
            </a:pPr>
            <a:r>
              <a:t>Transcendent - Though the exist ‘out there’ they do no exist in space and time</a:t>
            </a:r>
          </a:p>
          <a:p>
            <a:pPr marL="293370" indent="-293370" defTabSz="408940">
              <a:spcBef>
                <a:spcPts val="2600"/>
              </a:spcBef>
              <a:defRPr sz="2800"/>
            </a:pPr>
            <a:r>
              <a:t>Eternal- as transcendent realities they are not subject to time and therefore not subject to motion or change </a:t>
            </a:r>
          </a:p>
          <a:p>
            <a:pPr marL="293370" indent="-293370" defTabSz="408940">
              <a:spcBef>
                <a:spcPts val="2600"/>
              </a:spcBef>
              <a:defRPr sz="2800"/>
            </a:pPr>
            <a:r>
              <a:t>Intelligible - as transcendent realities they cannot be grasped by the senses only the intellect </a:t>
            </a:r>
          </a:p>
          <a:p>
            <a:pPr marL="293370" indent="-293370" defTabSz="408940">
              <a:spcBef>
                <a:spcPts val="2600"/>
              </a:spcBef>
              <a:defRPr sz="2800"/>
            </a:pPr>
            <a:r>
              <a:t>Archetypal - models for every kind of thing that could exist </a:t>
            </a:r>
          </a:p>
          <a:p>
            <a:pPr marL="293370" indent="-293370" defTabSz="408940">
              <a:spcBef>
                <a:spcPts val="2600"/>
              </a:spcBef>
              <a:defRPr sz="2800"/>
            </a:pPr>
            <a:r>
              <a:t>Perfect - they include absolutely and perfectly all the features of the things within models.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elf-Interest - Mora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Self-Interest - Morality </a:t>
            </a:r>
          </a:p>
        </p:txBody>
      </p:sp>
      <p:sp>
        <p:nvSpPr>
          <p:cNvPr id="201" name="Is acting out of self-interest always a bad thing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1268" indent="-421268"/>
            <a:r>
              <a:t>Is acting out of self-interest always a bad thing?</a:t>
            </a:r>
          </a:p>
          <a:p>
            <a:pPr lvl="1" marL="800100" indent="-381000">
              <a:defRPr sz="3000"/>
            </a:pPr>
            <a:r>
              <a:t>Are we doing good out of virtue or to get noticed?</a:t>
            </a:r>
          </a:p>
          <a:p>
            <a:pPr lvl="1" marL="800100" indent="-381000">
              <a:defRPr sz="3000"/>
            </a:pPr>
            <a:r>
              <a:t>The Ring of Gyges - </a:t>
            </a:r>
            <a:r>
              <a:t>“To know the good is to do the good”</a:t>
            </a:r>
          </a:p>
        </p:txBody>
      </p:sp>
      <p:pic>
        <p:nvPicPr>
          <p:cNvPr id="202" name="ring1.jpg" descr="ring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93541" y="7367106"/>
            <a:ext cx="2092029" cy="20920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he Philosopher K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Philosopher King</a:t>
            </a:r>
          </a:p>
        </p:txBody>
      </p:sp>
      <p:sp>
        <p:nvSpPr>
          <p:cNvPr id="205" name="Philosopher Kings = men guided by reason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Philosopher Kings = men guided by reason </a:t>
            </a:r>
          </a:p>
          <a:p>
            <a:pPr/>
            <a:r>
              <a:t>According to Plato, these men would balance out the democracy in society, and prevent any vicious self-interested individual from taking over. </a:t>
            </a:r>
          </a:p>
        </p:txBody>
      </p:sp>
      <p:pic>
        <p:nvPicPr>
          <p:cNvPr id="206" name="plato-head-shot-3502c4-840x550.jpg" descr="plato-head-shot-3502c4-840x5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84758" y="3467875"/>
            <a:ext cx="5696283" cy="37297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vernment &amp; Self-Intere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Government &amp; Self-Interest</a:t>
            </a:r>
          </a:p>
        </p:txBody>
      </p:sp>
      <p:sp>
        <p:nvSpPr>
          <p:cNvPr id="209" name="Plato’s concept of the Philosopher King helps explain the birth and development of Western Civilization.…"/>
          <p:cNvSpPr txBox="1"/>
          <p:nvPr>
            <p:ph type="body" sz="half" idx="1"/>
          </p:nvPr>
        </p:nvSpPr>
        <p:spPr>
          <a:xfrm>
            <a:off x="6622062" y="3012157"/>
            <a:ext cx="5118101" cy="6019801"/>
          </a:xfrm>
          <a:prstGeom prst="rect">
            <a:avLst/>
          </a:prstGeom>
        </p:spPr>
        <p:txBody>
          <a:bodyPr/>
          <a:lstStyle/>
          <a:p>
            <a:pPr marL="312039" indent="-312039" defTabSz="531622">
              <a:spcBef>
                <a:spcPts val="3400"/>
              </a:spcBef>
              <a:defRPr sz="3094"/>
            </a:pPr>
            <a:r>
              <a:t>Plato’s concept of the Philosopher King helps explain the birth and development of Western Civilization. </a:t>
            </a:r>
          </a:p>
          <a:p>
            <a:pPr marL="312039" indent="-312039" defTabSz="531622">
              <a:spcBef>
                <a:spcPts val="3400"/>
              </a:spcBef>
              <a:defRPr sz="3094"/>
            </a:pPr>
            <a:r>
              <a:t>What is the “right” form of government? morally guided?</a:t>
            </a:r>
          </a:p>
          <a:p>
            <a:pPr marL="0" indent="0" defTabSz="531622">
              <a:spcBef>
                <a:spcPts val="3400"/>
              </a:spcBef>
              <a:buSzTx/>
              <a:buNone/>
              <a:defRPr sz="2184"/>
            </a:pPr>
            <a:r>
              <a:t> </a:t>
            </a:r>
            <a:r>
              <a:rPr sz="2548"/>
              <a:t>“Government is best which governs the least” </a:t>
            </a:r>
          </a:p>
          <a:p>
            <a:pPr lvl="3" marL="0" indent="624078" defTabSz="531622">
              <a:spcBef>
                <a:spcPts val="3400"/>
              </a:spcBef>
              <a:buSzTx/>
              <a:buNone/>
              <a:defRPr sz="3094"/>
            </a:pPr>
            <a:r>
              <a:t>    </a:t>
            </a:r>
          </a:p>
        </p:txBody>
      </p:sp>
      <p:pic>
        <p:nvPicPr>
          <p:cNvPr id="210" name="Parthenon_sm.jpg" descr="Parthenon_sm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841" y="3385326"/>
            <a:ext cx="5595733" cy="4093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Aristotle (389-322 BC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Aristotle (389-322 BC)</a:t>
            </a:r>
          </a:p>
        </p:txBody>
      </p:sp>
      <p:sp>
        <p:nvSpPr>
          <p:cNvPr id="213" name="Student of Plat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72998" indent="-372998" defTabSz="519937">
              <a:spcBef>
                <a:spcPts val="3300"/>
              </a:spcBef>
              <a:buChar char="■"/>
              <a:defRPr sz="3559"/>
            </a:pPr>
            <a:r>
              <a:t>Student of Plato</a:t>
            </a:r>
          </a:p>
          <a:p>
            <a:pPr marL="372998" indent="-372998" defTabSz="519937">
              <a:spcBef>
                <a:spcPts val="3300"/>
              </a:spcBef>
              <a:buChar char="■"/>
              <a:defRPr sz="3559"/>
            </a:pPr>
            <a:r>
              <a:t>Broke with Theory of Forms/Ideas</a:t>
            </a:r>
          </a:p>
          <a:p>
            <a:pPr marL="372998" indent="-372998" defTabSz="519937">
              <a:spcBef>
                <a:spcPts val="3300"/>
              </a:spcBef>
              <a:buChar char="■"/>
              <a:defRPr sz="3559"/>
            </a:pPr>
            <a:r>
              <a:t>Emphasis on empirical findings, reason</a:t>
            </a:r>
          </a:p>
          <a:p>
            <a:pPr marL="372998" indent="-372998" defTabSz="519937">
              <a:spcBef>
                <a:spcPts val="3300"/>
              </a:spcBef>
              <a:buChar char="■"/>
              <a:defRPr sz="3559"/>
            </a:pPr>
            <a:r>
              <a:t>Massive impact on western thought</a:t>
            </a:r>
          </a:p>
          <a:p>
            <a:pPr marL="372998" indent="-372998" defTabSz="519937">
              <a:spcBef>
                <a:spcPts val="3300"/>
              </a:spcBef>
              <a:buChar char="■"/>
              <a:defRPr sz="3559"/>
            </a:pPr>
            <a:r>
              <a:t>Metaphysics - Logic -&gt; teleological </a:t>
            </a:r>
          </a:p>
          <a:p>
            <a:pPr marL="372998" indent="-372998" defTabSz="519937">
              <a:spcBef>
                <a:spcPts val="3300"/>
              </a:spcBef>
              <a:buChar char="■"/>
              <a:defRPr sz="3559"/>
            </a:pPr>
            <a:r>
              <a:t>Nicomachean Ethics - Self Realization </a:t>
            </a:r>
          </a:p>
          <a:p>
            <a:pPr lvl="2" marL="1118997" indent="-372998" defTabSz="519937">
              <a:spcBef>
                <a:spcPts val="3300"/>
              </a:spcBef>
              <a:defRPr sz="3559"/>
            </a:pPr>
            <a:r>
              <a:t>golden mean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UrbietOrbi7-600x340.jpg" descr="UrbietOrbi7-600x340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4999" y="2863850"/>
            <a:ext cx="5549602" cy="5702301"/>
          </a:xfrm>
          <a:prstGeom prst="rect">
            <a:avLst/>
          </a:prstGeom>
        </p:spPr>
      </p:pic>
      <p:sp>
        <p:nvSpPr>
          <p:cNvPr id="216" name="Metaphys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Metaphysics </a:t>
            </a:r>
          </a:p>
        </p:txBody>
      </p:sp>
      <p:sp>
        <p:nvSpPr>
          <p:cNvPr id="217" name="Aristotle believed that from were embedded in particular ways and not heavenly realities.…"/>
          <p:cNvSpPr txBox="1"/>
          <p:nvPr>
            <p:ph type="body" sz="half" idx="1"/>
          </p:nvPr>
        </p:nvSpPr>
        <p:spPr>
          <a:xfrm>
            <a:off x="6585937" y="2705100"/>
            <a:ext cx="5118101" cy="6019800"/>
          </a:xfrm>
          <a:prstGeom prst="rect">
            <a:avLst/>
          </a:prstGeom>
        </p:spPr>
        <p:txBody>
          <a:bodyPr/>
          <a:lstStyle/>
          <a:p>
            <a:pPr/>
            <a:r>
              <a:t>Aristotle believed that from were embedded in particular ways and not heavenly realities. </a:t>
            </a:r>
          </a:p>
          <a:p>
            <a:pPr/>
            <a:r>
              <a:t>Change can mean motion, growth, decay, generation, or corruption.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 thruBlk="1"/>
      </p:transition>
    </mc:Choice>
    <mc:Fallback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he Four Caus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Four Causes</a:t>
            </a:r>
          </a:p>
        </p:txBody>
      </p:sp>
      <p:sp>
        <p:nvSpPr>
          <p:cNvPr id="220" name="Formal Cause - determines what a thing i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Formal Cause - determines what a thing is </a:t>
            </a:r>
          </a:p>
          <a:p>
            <a:pPr/>
            <a:r>
              <a:t>Material Cause - determines what it is made of </a:t>
            </a:r>
          </a:p>
          <a:p>
            <a:pPr/>
            <a:r>
              <a:t>Efficient Cause - determines what a thing was made by</a:t>
            </a:r>
          </a:p>
          <a:p>
            <a:pPr/>
            <a:r>
              <a:t>Final Cause - determines the end for which it is made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david-full-front.jpg" descr="david-full-front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3885184" y="0"/>
            <a:ext cx="5234433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Unmoved Mov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Unmoved Mover</a:t>
            </a:r>
          </a:p>
        </p:txBody>
      </p:sp>
      <p:sp>
        <p:nvSpPr>
          <p:cNvPr id="225" name="Potentiality —&gt; Actuality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Potentiality —&gt; Actuality </a:t>
            </a:r>
          </a:p>
          <a:p>
            <a:pPr/>
            <a:r>
              <a:t>Nature is life. All things are in motion, in the process of becoming and dying. Therefore, form and matter are never separate. </a:t>
            </a:r>
          </a:p>
          <a:p>
            <a:pPr/>
            <a:r>
              <a:t>The Unmoved Mover</a:t>
            </a:r>
          </a:p>
        </p:txBody>
      </p:sp>
      <p:pic>
        <p:nvPicPr>
          <p:cNvPr id="226" name="cosmos.jpg" descr="cosmo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86006" y="3026041"/>
            <a:ext cx="7170557" cy="5377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Aristotle_Bust_White_Background_Transparent.png" descr="Aristotle_Bust_White_Background_Transparent.pn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04000" y="2857500"/>
            <a:ext cx="5549601" cy="5702300"/>
          </a:xfrm>
          <a:prstGeom prst="rect">
            <a:avLst/>
          </a:prstGeom>
        </p:spPr>
      </p:pic>
      <p:sp>
        <p:nvSpPr>
          <p:cNvPr id="229" name="Aristotle’s View on Happine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Aristotle’s View on Happiness</a:t>
            </a:r>
          </a:p>
        </p:txBody>
      </p:sp>
      <p:sp>
        <p:nvSpPr>
          <p:cNvPr id="230" name="There will always be limitations to happiness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There will always be limitations to happiness.</a:t>
            </a:r>
          </a:p>
          <a:p>
            <a:pPr/>
            <a:r>
              <a:t>Many people live in unimaginable conditions that are anything but happy.</a:t>
            </a:r>
          </a:p>
          <a:p>
            <a:pPr/>
            <a:r>
              <a:t>Social and Cultural Reform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main-image.jpeg" descr="main-image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167271" y="2863850"/>
            <a:ext cx="5549601" cy="5702300"/>
          </a:xfrm>
          <a:prstGeom prst="rect">
            <a:avLst/>
          </a:prstGeom>
        </p:spPr>
      </p:pic>
      <p:sp>
        <p:nvSpPr>
          <p:cNvPr id="146" name="Epistemolo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Epistemology </a:t>
            </a:r>
          </a:p>
        </p:txBody>
      </p:sp>
      <p:sp>
        <p:nvSpPr>
          <p:cNvPr id="147" name="The study of how we ‘know’ things.…"/>
          <p:cNvSpPr txBox="1"/>
          <p:nvPr>
            <p:ph type="body" sz="half" idx="1"/>
          </p:nvPr>
        </p:nvSpPr>
        <p:spPr>
          <a:xfrm>
            <a:off x="7127804" y="2705100"/>
            <a:ext cx="5118101" cy="6019800"/>
          </a:xfrm>
          <a:prstGeom prst="rect">
            <a:avLst/>
          </a:prstGeom>
        </p:spPr>
        <p:txBody>
          <a:bodyPr/>
          <a:lstStyle/>
          <a:p>
            <a:pPr/>
            <a:r>
              <a:t>The study of how we ‘know’ things. </a:t>
            </a:r>
          </a:p>
          <a:p>
            <a:pPr/>
            <a:r>
              <a:t>Guiding question for the mind</a:t>
            </a:r>
          </a:p>
          <a:p>
            <a:pPr/>
            <a:r>
              <a:t>What do you see?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he Government’s Ro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Government’s Role</a:t>
            </a:r>
          </a:p>
        </p:txBody>
      </p:sp>
      <p:sp>
        <p:nvSpPr>
          <p:cNvPr id="233" name="If morality is crucial to the concept of good government, then so too is the idea of happiness.…"/>
          <p:cNvSpPr txBox="1"/>
          <p:nvPr>
            <p:ph type="body" sz="half" idx="1"/>
          </p:nvPr>
        </p:nvSpPr>
        <p:spPr>
          <a:xfrm>
            <a:off x="7055555" y="2921846"/>
            <a:ext cx="5118101" cy="6019801"/>
          </a:xfrm>
          <a:prstGeom prst="rect">
            <a:avLst/>
          </a:prstGeom>
        </p:spPr>
        <p:txBody>
          <a:bodyPr/>
          <a:lstStyle/>
          <a:p>
            <a:pPr marL="431681" indent="-431681" defTabSz="508254">
              <a:spcBef>
                <a:spcPts val="3600"/>
              </a:spcBef>
              <a:defRPr sz="3480">
                <a:solidFill>
                  <a:srgbClr val="533827"/>
                </a:solidFill>
              </a:defRPr>
            </a:pPr>
            <a:r>
              <a:t>If morality is crucial to the concept of good government, then so too is the idea of happiness. </a:t>
            </a:r>
          </a:p>
          <a:p>
            <a:pPr marL="431681" indent="-431681" defTabSz="508254">
              <a:spcBef>
                <a:spcPts val="3600"/>
              </a:spcBef>
              <a:defRPr sz="3480">
                <a:solidFill>
                  <a:srgbClr val="533827"/>
                </a:solidFill>
              </a:defRPr>
            </a:pPr>
            <a:r>
              <a:t>The basic function of government is to provide happiness for each citizen</a:t>
            </a:r>
          </a:p>
          <a:p>
            <a:pPr marL="431681" indent="-431681" defTabSz="508254">
              <a:spcBef>
                <a:spcPts val="3600"/>
              </a:spcBef>
              <a:defRPr sz="3480">
                <a:solidFill>
                  <a:srgbClr val="533827"/>
                </a:solidFill>
              </a:defRPr>
            </a:pPr>
            <a:r>
              <a:t>American Revolution began with this concept.</a:t>
            </a:r>
          </a:p>
        </p:txBody>
      </p:sp>
      <p:pic>
        <p:nvPicPr>
          <p:cNvPr id="234" name="trumbull-large1.jpg" descr="trumbull-large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7865" y="3732607"/>
            <a:ext cx="6188070" cy="3964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Declaration of Independ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i="1"/>
            </a:lvl1pPr>
          </a:lstStyle>
          <a:p>
            <a:pPr/>
            <a:r>
              <a:t>Declaration of Independence</a:t>
            </a:r>
          </a:p>
        </p:txBody>
      </p:sp>
      <p:sp>
        <p:nvSpPr>
          <p:cNvPr id="237" name="“We hold these truths to be self-evident, that all men are created equal, that they are endowed by their Creator with certain unalienable rights that among these are life, liberty, an the pursuit of happiness.”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“We hold these truths to be self-evident, that all men are created equal, that they are endowed by their Creator with certain unalienable rights that among these are life, liberty, an the </a:t>
            </a:r>
            <a:r>
              <a:rPr i="1"/>
              <a:t>pursuit of happiness</a:t>
            </a:r>
            <a:r>
              <a:t>.”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reek Achieve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Greek Achievement </a:t>
            </a:r>
          </a:p>
        </p:txBody>
      </p:sp>
      <p:sp>
        <p:nvSpPr>
          <p:cNvPr id="240" name="Undesirable and Unique features of Greek Lif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Undesirable and Unique features of Greek Life</a:t>
            </a:r>
          </a:p>
          <a:p>
            <a:pPr lvl="1"/>
            <a:r>
              <a:t>Democracy - Role of Freedom </a:t>
            </a:r>
          </a:p>
          <a:p>
            <a:pPr lvl="1"/>
            <a:r>
              <a:t>Value of Life - Philosophy </a:t>
            </a:r>
          </a:p>
          <a:p>
            <a:pPr lvl="1"/>
            <a:r>
              <a:t>The Art of the Humanities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Next Wee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Next Week</a:t>
            </a:r>
          </a:p>
        </p:txBody>
      </p:sp>
      <p:sp>
        <p:nvSpPr>
          <p:cNvPr id="243" name="We will continue to look at how the mind has been shaped throughout history and focus on the big medieval philosophers and how they shaped the universe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will continue to look at how the mind has been shaped throughout history and focus on the big medieval philosophers and how they shaped the universe.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3087192" y="0"/>
            <a:ext cx="6830416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3441" r="0" b="23441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410" r="0" b="141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lassical Greek Civiliz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Classical Greek Civilization</a:t>
            </a:r>
          </a:p>
        </p:txBody>
      </p:sp>
      <p:sp>
        <p:nvSpPr>
          <p:cNvPr id="156" name="750 - 550 BC - The Age of Expansio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750 - 550 BC - The Age of Expansion</a:t>
            </a:r>
          </a:p>
          <a:p>
            <a:pPr/>
            <a:r>
              <a:t>550 - 400 BC - The Age of Democracy</a:t>
            </a:r>
          </a:p>
          <a:p>
            <a:pPr/>
            <a:r>
              <a:t>500- 479 BC - The Persian War </a:t>
            </a:r>
          </a:p>
          <a:p>
            <a:pPr/>
            <a:r>
              <a:t>431- 404 BC - Peloponnesian War </a:t>
            </a:r>
          </a:p>
          <a:p>
            <a:pPr/>
            <a:r>
              <a:t>400 - 300 BC - The Age of Philosophy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he Poli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pPr/>
            <a:r>
              <a:t>The Polis </a:t>
            </a:r>
          </a:p>
        </p:txBody>
      </p:sp>
      <p:sp>
        <p:nvSpPr>
          <p:cNvPr id="159" name="Polis - “City-State”  expands the length of the Mediterranean World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6249" indent="-476249">
              <a:spcBef>
                <a:spcPts val="1200"/>
              </a:spcBef>
              <a:defRPr sz="3900"/>
            </a:pPr>
            <a:r>
              <a:t>Polis - </a:t>
            </a:r>
            <a:r>
              <a:t>“City-State”  expands the length of the Mediterranean World. </a:t>
            </a:r>
          </a:p>
          <a:p>
            <a:pPr marL="476249" indent="-476249">
              <a:spcBef>
                <a:spcPts val="1200"/>
              </a:spcBef>
              <a:defRPr sz="3900"/>
            </a:pPr>
            <a:r>
              <a:t>Originally aristocratic republics </a:t>
            </a:r>
          </a:p>
          <a:p>
            <a:pPr marL="476249" indent="-476249">
              <a:spcBef>
                <a:spcPts val="1200"/>
              </a:spcBef>
              <a:defRPr sz="3900"/>
            </a:pPr>
            <a:r>
              <a:t>Government and Politics </a:t>
            </a:r>
          </a:p>
          <a:p>
            <a:pPr marL="476249" indent="-476249">
              <a:spcBef>
                <a:spcPts val="1200"/>
              </a:spcBef>
              <a:defRPr sz="3900"/>
            </a:pPr>
            <a:r>
              <a:t>Unique structure fostered development of philosophy.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lassical Greece and the Mediterranean basin, 800-500 B.C.E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r>
              <a:t>Classical Greece and the Mediterranean basin, 800-500 B.C.E.</a:t>
            </a:r>
          </a:p>
        </p:txBody>
      </p:sp>
      <p:sp>
        <p:nvSpPr>
          <p:cNvPr id="16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3" name="ben24354_1002 copy.png" descr="ben24354_1002 cop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3733" y="2456462"/>
            <a:ext cx="10837335" cy="6080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PhotoPortfolio">
  <a:themeElements>
    <a:clrScheme name="PhotoPortfolio">
      <a:dk1>
        <a:srgbClr val="72675A"/>
      </a:dk1>
      <a:lt1>
        <a:srgbClr val="184472"/>
      </a:lt1>
      <a:dk2>
        <a:srgbClr val="626262"/>
      </a:dk2>
      <a:lt2>
        <a:srgbClr val="C1C1C1"/>
      </a:lt2>
      <a:accent1>
        <a:srgbClr val="95ABBF"/>
      </a:accent1>
      <a:accent2>
        <a:srgbClr val="8FAC7A"/>
      </a:accent2>
      <a:accent3>
        <a:srgbClr val="C6C190"/>
      </a:accent3>
      <a:accent4>
        <a:srgbClr val="C2B18B"/>
      </a:accent4>
      <a:accent5>
        <a:srgbClr val="D9A774"/>
      </a:accent5>
      <a:accent6>
        <a:srgbClr val="B78367"/>
      </a:accent6>
      <a:hlink>
        <a:srgbClr val="0000FF"/>
      </a:hlink>
      <a:folHlink>
        <a:srgbClr val="FF00FF"/>
      </a:folHlink>
    </a:clrScheme>
    <a:fontScheme name="PhotoPortfolio">
      <a:majorFont>
        <a:latin typeface="Baskerville"/>
        <a:ea typeface="Baskerville"/>
        <a:cs typeface="Baskerville"/>
      </a:majorFont>
      <a:minorFont>
        <a:latin typeface="Cochin"/>
        <a:ea typeface="Cochin"/>
        <a:cs typeface="Cochin"/>
      </a:minorFont>
    </a:fontScheme>
    <a:fmtScheme name="Photo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38100" dir="540000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51515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72675A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hotoPortfolio">
  <a:themeElements>
    <a:clrScheme name="PhotoPortfolio">
      <a:dk1>
        <a:srgbClr val="000000"/>
      </a:dk1>
      <a:lt1>
        <a:srgbClr val="FFFFFF"/>
      </a:lt1>
      <a:dk2>
        <a:srgbClr val="626262"/>
      </a:dk2>
      <a:lt2>
        <a:srgbClr val="C1C1C1"/>
      </a:lt2>
      <a:accent1>
        <a:srgbClr val="95ABBF"/>
      </a:accent1>
      <a:accent2>
        <a:srgbClr val="8FAC7A"/>
      </a:accent2>
      <a:accent3>
        <a:srgbClr val="C6C190"/>
      </a:accent3>
      <a:accent4>
        <a:srgbClr val="C2B18B"/>
      </a:accent4>
      <a:accent5>
        <a:srgbClr val="D9A774"/>
      </a:accent5>
      <a:accent6>
        <a:srgbClr val="B78367"/>
      </a:accent6>
      <a:hlink>
        <a:srgbClr val="0000FF"/>
      </a:hlink>
      <a:folHlink>
        <a:srgbClr val="FF00FF"/>
      </a:folHlink>
    </a:clrScheme>
    <a:fontScheme name="PhotoPortfolio">
      <a:majorFont>
        <a:latin typeface="Baskerville"/>
        <a:ea typeface="Baskerville"/>
        <a:cs typeface="Baskerville"/>
      </a:majorFont>
      <a:minorFont>
        <a:latin typeface="Cochin"/>
        <a:ea typeface="Cochin"/>
        <a:cs typeface="Cochin"/>
      </a:minorFont>
    </a:fontScheme>
    <a:fmtScheme name="Photo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  <a:effectStyle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38100" dir="540000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51515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72675A"/>
            </a:solidFill>
            <a:effectLst/>
            <a:uFillTx/>
            <a:latin typeface="+mj-lt"/>
            <a:ea typeface="+mj-ea"/>
            <a:cs typeface="+mj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