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media1.mp4" ContentType="video/unknown"/>
  <Override PartName="/ppt/media/image16.jpeg" ContentType="image/jpeg"/>
  <Override PartName="/ppt/media/media2.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1.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2.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1200px-Lar9_philippo_001z.jpg" descr="1200px-Lar9_philippo_001z.jpg"/>
          <p:cNvPicPr>
            <a:picLocks noChangeAspect="0"/>
          </p:cNvPicPr>
          <p:nvPr>
            <p:ph type="pic" idx="13"/>
          </p:nvPr>
        </p:nvPicPr>
        <p:blipFill>
          <a:blip r:embed="rId2">
            <a:extLst/>
          </a:blip>
          <a:stretch>
            <a:fillRect/>
          </a:stretch>
        </p:blipFill>
        <p:spPr>
          <a:xfrm>
            <a:off x="2476500" y="914400"/>
            <a:ext cx="8051800" cy="6070600"/>
          </a:xfrm>
          <a:prstGeom prst="rect">
            <a:avLst/>
          </a:prstGeom>
        </p:spPr>
      </p:pic>
      <p:sp>
        <p:nvSpPr>
          <p:cNvPr id="120" name="Week 4"/>
          <p:cNvSpPr txBox="1"/>
          <p:nvPr>
            <p:ph type="title"/>
          </p:nvPr>
        </p:nvSpPr>
        <p:spPr>
          <a:prstGeom prst="rect">
            <a:avLst/>
          </a:prstGeom>
        </p:spPr>
        <p:txBody>
          <a:bodyPr/>
          <a:lstStyle/>
          <a:p>
            <a:pPr/>
            <a:r>
              <a:t>Week 4</a:t>
            </a:r>
          </a:p>
        </p:txBody>
      </p:sp>
      <p:sp>
        <p:nvSpPr>
          <p:cNvPr id="121" name="Coping with Change"/>
          <p:cNvSpPr txBox="1"/>
          <p:nvPr>
            <p:ph type="body" sz="quarter" idx="1"/>
          </p:nvPr>
        </p:nvSpPr>
        <p:spPr>
          <a:prstGeom prst="rect">
            <a:avLst/>
          </a:prstGeom>
        </p:spPr>
        <p:txBody>
          <a:bodyPr/>
          <a:lstStyle/>
          <a:p>
            <a:pPr/>
            <a:r>
              <a:t>Coping with Change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Title"/>
          <p:cNvSpPr txBox="1"/>
          <p:nvPr>
            <p:ph type="title"/>
          </p:nvPr>
        </p:nvSpPr>
        <p:spPr>
          <a:prstGeom prst="rect">
            <a:avLst/>
          </a:prstGeom>
        </p:spPr>
        <p:txBody>
          <a:bodyPr/>
          <a:lstStyle/>
          <a:p>
            <a:pPr/>
          </a:p>
        </p:txBody>
      </p:sp>
      <p:sp>
        <p:nvSpPr>
          <p:cNvPr id="150" name="Body"/>
          <p:cNvSpPr txBox="1"/>
          <p:nvPr>
            <p:ph type="body" idx="1"/>
          </p:nvPr>
        </p:nvSpPr>
        <p:spPr>
          <a:prstGeom prst="rect">
            <a:avLst/>
          </a:prstGeom>
        </p:spPr>
        <p:txBody>
          <a:bodyPr/>
          <a:lstStyle/>
          <a:p>
            <a:pPr/>
          </a:p>
        </p:txBody>
      </p:sp>
      <p:pic>
        <p:nvPicPr>
          <p:cNvPr id="151" name="image.jpg" descr="image.jpg"/>
          <p:cNvPicPr>
            <a:picLocks noChangeAspect="0"/>
          </p:cNvPicPr>
          <p:nvPr/>
        </p:nvPicPr>
        <p:blipFill>
          <a:blip r:embed="rId2">
            <a:extLst/>
          </a:blip>
          <a:stretch>
            <a:fillRect/>
          </a:stretch>
        </p:blipFill>
        <p:spPr>
          <a:xfrm>
            <a:off x="-1" y="-1"/>
            <a:ext cx="13004802" cy="975360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ocialism"/>
          <p:cNvSpPr txBox="1"/>
          <p:nvPr>
            <p:ph type="title"/>
          </p:nvPr>
        </p:nvSpPr>
        <p:spPr>
          <a:prstGeom prst="rect">
            <a:avLst/>
          </a:prstGeom>
        </p:spPr>
        <p:txBody>
          <a:bodyPr/>
          <a:lstStyle/>
          <a:p>
            <a:pPr/>
            <a:r>
              <a:t>Socialism </a:t>
            </a:r>
          </a:p>
        </p:txBody>
      </p:sp>
      <p:sp>
        <p:nvSpPr>
          <p:cNvPr id="154" name="Early socialist applauded the new productive industrialism.…"/>
          <p:cNvSpPr txBox="1"/>
          <p:nvPr>
            <p:ph type="body" idx="1"/>
          </p:nvPr>
        </p:nvSpPr>
        <p:spPr>
          <a:prstGeom prst="rect">
            <a:avLst/>
          </a:prstGeom>
        </p:spPr>
        <p:txBody>
          <a:bodyPr/>
          <a:lstStyle/>
          <a:p>
            <a:pPr/>
            <a:r>
              <a:t>Early socialist applauded the new productive industrialism. </a:t>
            </a:r>
          </a:p>
          <a:p>
            <a:pPr/>
            <a:r>
              <a:t>Opposed the classical economists </a:t>
            </a:r>
          </a:p>
          <a:p>
            <a:pPr/>
            <a:r>
              <a:t>Mismanagement, low wages,  poor distribution of goods arose from unregulated industrial system</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Restoration and Repression"/>
          <p:cNvSpPr txBox="1"/>
          <p:nvPr>
            <p:ph type="title"/>
          </p:nvPr>
        </p:nvSpPr>
        <p:spPr>
          <a:prstGeom prst="rect">
            <a:avLst/>
          </a:prstGeom>
        </p:spPr>
        <p:txBody>
          <a:bodyPr/>
          <a:lstStyle/>
          <a:p>
            <a:pPr defTabSz="560831">
              <a:defRPr b="1" sz="8064">
                <a:effectLst>
                  <a:outerShdw sx="100000" sy="100000" kx="0" ky="0" algn="b" rotWithShape="0" blurRad="12192" dist="36576" dir="2700000">
                    <a:srgbClr val="000000"/>
                  </a:outerShdw>
                </a:effectLst>
              </a:defRPr>
            </a:pPr>
            <a:r>
              <a:rPr sz="6528"/>
              <a:t>Restoration and </a:t>
            </a:r>
            <a:r>
              <a:rPr sz="6911"/>
              <a:t>Repression</a:t>
            </a:r>
          </a:p>
        </p:txBody>
      </p:sp>
      <p:sp>
        <p:nvSpPr>
          <p:cNvPr id="157" name="Coping with Change…"/>
          <p:cNvSpPr txBox="1"/>
          <p:nvPr>
            <p:ph type="body" idx="1"/>
          </p:nvPr>
        </p:nvSpPr>
        <p:spPr>
          <a:prstGeom prst="rect">
            <a:avLst/>
          </a:prstGeom>
        </p:spPr>
        <p:txBody>
          <a:bodyPr/>
          <a:lstStyle/>
          <a:p>
            <a:pPr marL="0" indent="0" defTabSz="531622">
              <a:lnSpc>
                <a:spcPct val="90000"/>
              </a:lnSpc>
              <a:spcBef>
                <a:spcPts val="2700"/>
              </a:spcBef>
              <a:buClrTx/>
              <a:buSzTx/>
              <a:buNone/>
              <a:defRPr b="1" i="1" sz="4550">
                <a:effectLst>
                  <a:outerShdw sx="100000" sy="100000" kx="0" ky="0" algn="b" rotWithShape="0" blurRad="11557" dist="23114" dir="2700000">
                    <a:srgbClr val="000000"/>
                  </a:outerShdw>
                </a:effectLst>
              </a:defRPr>
            </a:pPr>
            <a:r>
              <a:t>               Coping with Change</a:t>
            </a:r>
          </a:p>
          <a:p>
            <a:pPr marL="0" indent="0" defTabSz="531622">
              <a:lnSpc>
                <a:spcPct val="90000"/>
              </a:lnSpc>
              <a:spcBef>
                <a:spcPts val="2700"/>
              </a:spcBef>
              <a:buClrTx/>
              <a:buSzTx/>
              <a:buNone/>
              <a:defRPr i="1" sz="4550">
                <a:effectLst>
                  <a:outerShdw sx="100000" sy="100000" kx="0" ky="0" algn="b" rotWithShape="0" blurRad="11557" dist="23114" dir="2700000">
                    <a:srgbClr val="000000"/>
                  </a:outerShdw>
                </a:effectLst>
              </a:defRPr>
            </a:pPr>
          </a:p>
          <a:p>
            <a:pPr marL="433387" indent="-433387" defTabSz="531622">
              <a:lnSpc>
                <a:spcPct val="90000"/>
              </a:lnSpc>
              <a:spcBef>
                <a:spcPts val="2700"/>
              </a:spcBef>
              <a:buClr>
                <a:srgbClr val="FFFFFF"/>
              </a:buClr>
              <a:buFont typeface="Times"/>
              <a:defRPr sz="4550">
                <a:effectLst>
                  <a:outerShdw sx="100000" sy="100000" kx="0" ky="0" algn="b" rotWithShape="0" blurRad="11557" dist="23114" dir="2700000">
                    <a:srgbClr val="000000"/>
                  </a:outerShdw>
                </a:effectLst>
              </a:defRPr>
            </a:pPr>
            <a:r>
              <a:t>The aftermath of the Congress of Vienna sparked a number of opposition uprisings.</a:t>
            </a:r>
          </a:p>
          <a:p>
            <a:pPr marL="433387" indent="-433387" defTabSz="531622">
              <a:lnSpc>
                <a:spcPct val="90000"/>
              </a:lnSpc>
              <a:spcBef>
                <a:spcPts val="2700"/>
              </a:spcBef>
              <a:buClr>
                <a:srgbClr val="FFFFFF"/>
              </a:buClr>
              <a:buFont typeface="Times"/>
              <a:defRPr sz="4550">
                <a:effectLst>
                  <a:outerShdw sx="100000" sy="100000" kx="0" ky="0" algn="b" rotWithShape="0" blurRad="11557" dist="23114" dir="2700000">
                    <a:srgbClr val="000000"/>
                  </a:outerShdw>
                </a:effectLst>
              </a:defRPr>
            </a:pPr>
            <a:r>
              <a:t>Crisis, Revolt, and Revolutions </a:t>
            </a:r>
          </a:p>
          <a:p>
            <a:pPr marL="433387" indent="-433387" defTabSz="531622">
              <a:lnSpc>
                <a:spcPct val="90000"/>
              </a:lnSpc>
              <a:spcBef>
                <a:spcPts val="2700"/>
              </a:spcBef>
              <a:buClr>
                <a:srgbClr val="FFFFFF"/>
              </a:buClr>
              <a:buFont typeface="Times"/>
              <a:defRPr sz="4550">
                <a:effectLst>
                  <a:outerShdw sx="100000" sy="100000" kx="0" ky="0" algn="b" rotWithShape="0" blurRad="11557" dist="23114" dir="2700000">
                    <a:srgbClr val="000000"/>
                  </a:outerShdw>
                </a:effectLst>
              </a:defRPr>
            </a:pPr>
            <a:r>
              <a:t>Reform Movements on both sides liberal and conservative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Revolution of 1830"/>
          <p:cNvSpPr txBox="1"/>
          <p:nvPr>
            <p:ph type="title"/>
          </p:nvPr>
        </p:nvSpPr>
        <p:spPr>
          <a:prstGeom prst="rect">
            <a:avLst/>
          </a:prstGeom>
        </p:spPr>
        <p:txBody>
          <a:bodyPr/>
          <a:lstStyle/>
          <a:p>
            <a:pPr/>
            <a:r>
              <a:t>Revolution of 1830</a:t>
            </a:r>
          </a:p>
        </p:txBody>
      </p:sp>
      <p:sp>
        <p:nvSpPr>
          <p:cNvPr id="160" name="Louis XVIII died in 1824, leaving his brother Charles X heir to the throne…"/>
          <p:cNvSpPr txBox="1"/>
          <p:nvPr>
            <p:ph type="body" sz="half" idx="1"/>
          </p:nvPr>
        </p:nvSpPr>
        <p:spPr>
          <a:xfrm>
            <a:off x="1016000" y="3089751"/>
            <a:ext cx="5622793" cy="5393849"/>
          </a:xfrm>
          <a:prstGeom prst="rect">
            <a:avLst/>
          </a:prstGeom>
        </p:spPr>
        <p:txBody>
          <a:bodyPr/>
          <a:lstStyle/>
          <a:p>
            <a:pPr marL="414909" indent="-414909" defTabSz="578358">
              <a:spcBef>
                <a:spcPts val="2900"/>
              </a:spcBef>
              <a:defRPr sz="3959"/>
            </a:pPr>
            <a:r>
              <a:t>Louis XVIII died in 1824, leaving his brother Charles X heir to the throne</a:t>
            </a:r>
          </a:p>
          <a:p>
            <a:pPr marL="414909" indent="-414909" defTabSz="578358">
              <a:spcBef>
                <a:spcPts val="2900"/>
              </a:spcBef>
              <a:defRPr sz="3959"/>
            </a:pPr>
            <a:r>
              <a:t>Charles X = divine right. </a:t>
            </a:r>
          </a:p>
          <a:p>
            <a:pPr marL="414909" indent="-414909" defTabSz="578358">
              <a:spcBef>
                <a:spcPts val="2900"/>
              </a:spcBef>
              <a:defRPr sz="3959"/>
            </a:pPr>
            <a:r>
              <a:t>Historical mistakes lead to blood shed. </a:t>
            </a:r>
          </a:p>
        </p:txBody>
      </p:sp>
      <p:pic>
        <p:nvPicPr>
          <p:cNvPr id="161" name="220px-Charles_X_of_France_1.png" descr="220px-Charles_X_of_France_1.png"/>
          <p:cNvPicPr>
            <a:picLocks noChangeAspect="0"/>
          </p:cNvPicPr>
          <p:nvPr/>
        </p:nvPicPr>
        <p:blipFill>
          <a:blip r:embed="rId2">
            <a:extLst/>
          </a:blip>
          <a:stretch>
            <a:fillRect/>
          </a:stretch>
        </p:blipFill>
        <p:spPr>
          <a:xfrm>
            <a:off x="7247488" y="2600959"/>
            <a:ext cx="4626143" cy="637145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Reactionary Policies"/>
          <p:cNvSpPr txBox="1"/>
          <p:nvPr>
            <p:ph type="title"/>
          </p:nvPr>
        </p:nvSpPr>
        <p:spPr>
          <a:prstGeom prst="rect">
            <a:avLst/>
          </a:prstGeom>
        </p:spPr>
        <p:txBody>
          <a:bodyPr/>
          <a:lstStyle/>
          <a:p>
            <a:pPr/>
            <a:r>
              <a:t>Reactionary Policies</a:t>
            </a:r>
          </a:p>
        </p:txBody>
      </p:sp>
      <p:sp>
        <p:nvSpPr>
          <p:cNvPr id="164" name="Gave land back to the emigres…"/>
          <p:cNvSpPr txBox="1"/>
          <p:nvPr>
            <p:ph type="body" idx="1"/>
          </p:nvPr>
        </p:nvSpPr>
        <p:spPr>
          <a:prstGeom prst="rect">
            <a:avLst/>
          </a:prstGeom>
        </p:spPr>
        <p:txBody>
          <a:bodyPr/>
          <a:lstStyle/>
          <a:p>
            <a:pPr/>
            <a:r>
              <a:t>Gave land back to the emigres </a:t>
            </a:r>
          </a:p>
          <a:p>
            <a:pPr/>
            <a:r>
              <a:t>Restored the primogeniture rule</a:t>
            </a:r>
          </a:p>
          <a:p>
            <a:pPr/>
            <a:r>
              <a:t>Made Roman Catholicism the official and only religion of France</a:t>
            </a:r>
          </a:p>
          <a:p>
            <a:pPr/>
            <a:r>
              <a:t>In 1827, denied the Chamber of Deputies constitutionality.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July Revolution"/>
          <p:cNvSpPr txBox="1"/>
          <p:nvPr>
            <p:ph type="title"/>
          </p:nvPr>
        </p:nvSpPr>
        <p:spPr>
          <a:prstGeom prst="rect">
            <a:avLst/>
          </a:prstGeom>
        </p:spPr>
        <p:txBody>
          <a:bodyPr/>
          <a:lstStyle/>
          <a:p>
            <a:pPr/>
            <a:r>
              <a:t>July Revolution </a:t>
            </a:r>
          </a:p>
        </p:txBody>
      </p:sp>
      <p:sp>
        <p:nvSpPr>
          <p:cNvPr id="167" name="July 25, 1830…"/>
          <p:cNvSpPr txBox="1"/>
          <p:nvPr>
            <p:ph type="body" idx="1"/>
          </p:nvPr>
        </p:nvSpPr>
        <p:spPr>
          <a:prstGeom prst="rect">
            <a:avLst/>
          </a:prstGeom>
        </p:spPr>
        <p:txBody>
          <a:bodyPr/>
          <a:lstStyle/>
          <a:p>
            <a:pPr marL="0" indent="0" defTabSz="549148">
              <a:spcBef>
                <a:spcPts val="2800"/>
              </a:spcBef>
              <a:buClrTx/>
              <a:buSzTx/>
              <a:buNone/>
              <a:defRPr sz="3759"/>
            </a:pPr>
            <a:r>
              <a:t>	               July 25, 1830</a:t>
            </a:r>
          </a:p>
          <a:p>
            <a:pPr marL="0" indent="0" defTabSz="549148">
              <a:spcBef>
                <a:spcPts val="2800"/>
              </a:spcBef>
              <a:buClrTx/>
              <a:buSzTx/>
              <a:buNone/>
              <a:defRPr sz="3759"/>
            </a:pPr>
          </a:p>
          <a:p>
            <a:pPr marL="393954" indent="-393954" defTabSz="549148">
              <a:spcBef>
                <a:spcPts val="2800"/>
              </a:spcBef>
              <a:defRPr sz="3759"/>
            </a:pPr>
            <a:r>
              <a:t>Restricted freedom of the press</a:t>
            </a:r>
          </a:p>
          <a:p>
            <a:pPr marL="393954" indent="-393954" defTabSz="549148">
              <a:spcBef>
                <a:spcPts val="2800"/>
              </a:spcBef>
              <a:defRPr sz="3759"/>
            </a:pPr>
            <a:r>
              <a:t>Dissolved the recently elected Chamber of Deputies </a:t>
            </a:r>
          </a:p>
          <a:p>
            <a:pPr marL="393954" indent="-393954" defTabSz="549148">
              <a:spcBef>
                <a:spcPts val="2800"/>
              </a:spcBef>
              <a:defRPr sz="3759"/>
            </a:pPr>
            <a:r>
              <a:t>Restricted the franchise to the wealthiest people in France </a:t>
            </a:r>
          </a:p>
          <a:p>
            <a:pPr marL="393954" indent="-393954" defTabSz="549148">
              <a:spcBef>
                <a:spcPts val="2800"/>
              </a:spcBef>
              <a:defRPr sz="3759"/>
            </a:pPr>
            <a:r>
              <a:t>Call for new elections.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Down goes Charles!!!"/>
          <p:cNvSpPr txBox="1"/>
          <p:nvPr>
            <p:ph type="title"/>
          </p:nvPr>
        </p:nvSpPr>
        <p:spPr>
          <a:prstGeom prst="rect">
            <a:avLst/>
          </a:prstGeom>
        </p:spPr>
        <p:txBody>
          <a:bodyPr/>
          <a:lstStyle/>
          <a:p>
            <a:pPr/>
            <a:r>
              <a:t>Down goes Charles!!!</a:t>
            </a:r>
          </a:p>
        </p:txBody>
      </p:sp>
      <p:sp>
        <p:nvSpPr>
          <p:cNvPr id="170" name="The royal army could not gain control of Paris.…"/>
          <p:cNvSpPr txBox="1"/>
          <p:nvPr>
            <p:ph type="body" idx="1"/>
          </p:nvPr>
        </p:nvSpPr>
        <p:spPr>
          <a:prstGeom prst="rect">
            <a:avLst/>
          </a:prstGeom>
        </p:spPr>
        <p:txBody>
          <a:bodyPr/>
          <a:lstStyle/>
          <a:p>
            <a:pPr/>
            <a:r>
              <a:t>The royal army could not gain control of Paris. </a:t>
            </a:r>
          </a:p>
          <a:p>
            <a:pPr/>
            <a:r>
              <a:t>On August 2, 1830 Charles abdicated and fled to England</a:t>
            </a:r>
          </a:p>
          <a:p>
            <a:pPr/>
            <a:r>
              <a:t>The Chamber of Deputies named Louis Philippe “King of the French”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Fit for a King?"/>
          <p:cNvSpPr txBox="1"/>
          <p:nvPr>
            <p:ph type="title"/>
          </p:nvPr>
        </p:nvSpPr>
        <p:spPr>
          <a:prstGeom prst="rect">
            <a:avLst/>
          </a:prstGeom>
        </p:spPr>
        <p:txBody>
          <a:bodyPr/>
          <a:lstStyle/>
          <a:p>
            <a:pPr/>
            <a:r>
              <a:t>Fit for a King?</a:t>
            </a:r>
          </a:p>
        </p:txBody>
      </p:sp>
      <p:pic>
        <p:nvPicPr>
          <p:cNvPr id="173" name="220px-Franz_Xaver_Winterhalter_King_Louis_Philippe.jpg" descr="220px-Franz_Xaver_Winterhalter_King_Louis_Philippe.jpg"/>
          <p:cNvPicPr>
            <a:picLocks noChangeAspect="0"/>
          </p:cNvPicPr>
          <p:nvPr/>
        </p:nvPicPr>
        <p:blipFill>
          <a:blip r:embed="rId2">
            <a:extLst/>
          </a:blip>
          <a:srcRect l="0" t="0" r="0" b="0"/>
          <a:stretch>
            <a:fillRect/>
          </a:stretch>
        </p:blipFill>
        <p:spPr>
          <a:xfrm>
            <a:off x="4398695" y="2817706"/>
            <a:ext cx="4207410" cy="585216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July Monarchy"/>
          <p:cNvSpPr txBox="1"/>
          <p:nvPr>
            <p:ph type="title"/>
          </p:nvPr>
        </p:nvSpPr>
        <p:spPr>
          <a:prstGeom prst="rect">
            <a:avLst/>
          </a:prstGeom>
        </p:spPr>
        <p:txBody>
          <a:bodyPr/>
          <a:lstStyle/>
          <a:p>
            <a:pPr/>
            <a:r>
              <a:t>July Monarchy </a:t>
            </a:r>
          </a:p>
        </p:txBody>
      </p:sp>
      <p:sp>
        <p:nvSpPr>
          <p:cNvPr id="176" name="The July Monarchy established under Louis Philippe was politically liberal…"/>
          <p:cNvSpPr txBox="1"/>
          <p:nvPr>
            <p:ph type="body" idx="1"/>
          </p:nvPr>
        </p:nvSpPr>
        <p:spPr>
          <a:prstGeom prst="rect">
            <a:avLst/>
          </a:prstGeom>
        </p:spPr>
        <p:txBody>
          <a:bodyPr/>
          <a:lstStyle/>
          <a:p>
            <a:pPr/>
            <a:r>
              <a:t>The July Monarchy established under Louis Philippe was politically liberal</a:t>
            </a:r>
          </a:p>
          <a:p>
            <a:pPr/>
            <a:r>
              <a:t>Socially, however, he was a conservative. </a:t>
            </a:r>
          </a:p>
          <a:p>
            <a:pPr/>
            <a:r>
              <a:t>Money was the path to power, and the working class was downtrodden </a:t>
            </a:r>
          </a:p>
          <a:p>
            <a:pPr/>
            <a:r>
              <a:t>A series of revolts broke out between 1832-1834.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Les Miserables"/>
          <p:cNvSpPr txBox="1"/>
          <p:nvPr>
            <p:ph type="title"/>
          </p:nvPr>
        </p:nvSpPr>
        <p:spPr>
          <a:prstGeom prst="rect">
            <a:avLst/>
          </a:prstGeom>
        </p:spPr>
        <p:txBody>
          <a:bodyPr/>
          <a:lstStyle/>
          <a:p>
            <a:pPr/>
            <a:r>
              <a:t>Les Miserables </a:t>
            </a:r>
          </a:p>
        </p:txBody>
      </p:sp>
      <p:pic>
        <p:nvPicPr>
          <p:cNvPr id="179" name="Liberty Leading the People, 1830, by Eugene Delacroix.jpg" descr="Liberty Leading the People, 1830, by Eugene Delacroix.jpg"/>
          <p:cNvPicPr>
            <a:picLocks noChangeAspect="0"/>
          </p:cNvPicPr>
          <p:nvPr/>
        </p:nvPicPr>
        <p:blipFill>
          <a:blip r:embed="rId2">
            <a:extLst/>
          </a:blip>
          <a:stretch>
            <a:fillRect/>
          </a:stretch>
        </p:blipFill>
        <p:spPr>
          <a:xfrm>
            <a:off x="2811850" y="2817706"/>
            <a:ext cx="7381100" cy="585216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Body"/>
          <p:cNvSpPr txBox="1"/>
          <p:nvPr>
            <p:ph type="body" idx="1"/>
          </p:nvPr>
        </p:nvSpPr>
        <p:spPr>
          <a:prstGeom prst="rect">
            <a:avLst/>
          </a:prstGeom>
        </p:spPr>
        <p:txBody>
          <a:bodyPr/>
          <a:lstStyle/>
          <a:p>
            <a:pPr/>
          </a:p>
        </p:txBody>
      </p:sp>
      <p:pic>
        <p:nvPicPr>
          <p:cNvPr id="124" name="viennapaintinglarge.jpg" descr="viennapaintinglarge.jpg"/>
          <p:cNvPicPr>
            <a:picLocks noChangeAspect="1"/>
          </p:cNvPicPr>
          <p:nvPr/>
        </p:nvPicPr>
        <p:blipFill>
          <a:blip r:embed="rId2">
            <a:extLst/>
          </a:blip>
          <a:stretch>
            <a:fillRect/>
          </a:stretch>
        </p:blipFill>
        <p:spPr>
          <a:xfrm>
            <a:off x="405272" y="2291009"/>
            <a:ext cx="12194256" cy="6869431"/>
          </a:xfrm>
          <a:prstGeom prst="rect">
            <a:avLst/>
          </a:prstGeom>
          <a:ln w="12700"/>
        </p:spPr>
      </p:pic>
      <p:sp>
        <p:nvSpPr>
          <p:cNvPr id="125" name="The Congress of Vienna"/>
          <p:cNvSpPr txBox="1"/>
          <p:nvPr/>
        </p:nvSpPr>
        <p:spPr>
          <a:xfrm>
            <a:off x="661702" y="922115"/>
            <a:ext cx="12251133" cy="10987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800">
                <a:latin typeface="+mn-lt"/>
                <a:ea typeface="+mn-ea"/>
                <a:cs typeface="+mn-cs"/>
                <a:sym typeface="Copperplate"/>
              </a:defRPr>
            </a:lvl1pPr>
          </a:lstStyle>
          <a:p>
            <a:pPr/>
            <a:r>
              <a:t>The Congress of Vienna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1848 Revolutions"/>
          <p:cNvSpPr txBox="1"/>
          <p:nvPr>
            <p:ph type="title"/>
          </p:nvPr>
        </p:nvSpPr>
        <p:spPr>
          <a:prstGeom prst="rect">
            <a:avLst/>
          </a:prstGeom>
        </p:spPr>
        <p:txBody>
          <a:bodyPr/>
          <a:lstStyle/>
          <a:p>
            <a:pPr/>
            <a:r>
              <a:t>1848 Revolutions</a:t>
            </a:r>
          </a:p>
        </p:txBody>
      </p:sp>
      <p:sp>
        <p:nvSpPr>
          <p:cNvPr id="182" name="Spring of Nations…"/>
          <p:cNvSpPr txBox="1"/>
          <p:nvPr>
            <p:ph type="body" idx="1"/>
          </p:nvPr>
        </p:nvSpPr>
        <p:spPr>
          <a:prstGeom prst="rect">
            <a:avLst/>
          </a:prstGeom>
        </p:spPr>
        <p:txBody>
          <a:bodyPr/>
          <a:lstStyle/>
          <a:p>
            <a:pPr lvl="5" marL="0" indent="1120140" defTabSz="572516">
              <a:spcBef>
                <a:spcPts val="2900"/>
              </a:spcBef>
              <a:buClrTx/>
              <a:buSzTx/>
              <a:buNone/>
              <a:defRPr sz="3920"/>
            </a:pPr>
            <a:r>
              <a:t>                  </a:t>
            </a:r>
            <a:r>
              <a:rPr i="1" sz="4312"/>
              <a:t>Spring of Nations</a:t>
            </a:r>
            <a:r>
              <a:rPr sz="4312"/>
              <a:t> </a:t>
            </a:r>
          </a:p>
          <a:p>
            <a:pPr marL="410718" indent="-410718" defTabSz="572516">
              <a:spcBef>
                <a:spcPts val="2900"/>
              </a:spcBef>
              <a:defRPr sz="3920"/>
            </a:pPr>
          </a:p>
          <a:p>
            <a:pPr marL="410718" indent="-410718" defTabSz="572516">
              <a:spcBef>
                <a:spcPts val="2900"/>
              </a:spcBef>
              <a:defRPr sz="3920"/>
            </a:pPr>
            <a:r>
              <a:t>Severe food shortages</a:t>
            </a:r>
          </a:p>
          <a:p>
            <a:pPr marL="410718" indent="-410718" defTabSz="572516">
              <a:spcBef>
                <a:spcPts val="2900"/>
              </a:spcBef>
              <a:defRPr sz="3920"/>
            </a:pPr>
            <a:r>
              <a:t>Commercial and Industrial economy was depressed.</a:t>
            </a:r>
          </a:p>
          <a:p>
            <a:pPr marL="410718" indent="-410718" defTabSz="572516">
              <a:spcBef>
                <a:spcPts val="2900"/>
              </a:spcBef>
              <a:defRPr sz="3920"/>
            </a:pPr>
            <a:r>
              <a:t>Unemployment &amp; poor living conditions. </a:t>
            </a:r>
          </a:p>
          <a:p>
            <a:pPr marL="410718" indent="-410718" defTabSz="572516">
              <a:spcBef>
                <a:spcPts val="2900"/>
              </a:spcBef>
              <a:defRPr sz="3920"/>
            </a:pPr>
            <a:r>
              <a:t>Discontent of the working classes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Title"/>
          <p:cNvSpPr txBox="1"/>
          <p:nvPr>
            <p:ph type="title"/>
          </p:nvPr>
        </p:nvSpPr>
        <p:spPr>
          <a:prstGeom prst="rect">
            <a:avLst/>
          </a:prstGeom>
        </p:spPr>
        <p:txBody>
          <a:bodyPr/>
          <a:lstStyle/>
          <a:p>
            <a:pPr/>
          </a:p>
        </p:txBody>
      </p:sp>
      <p:sp>
        <p:nvSpPr>
          <p:cNvPr id="185" name="Body"/>
          <p:cNvSpPr txBox="1"/>
          <p:nvPr>
            <p:ph type="body" idx="1"/>
          </p:nvPr>
        </p:nvSpPr>
        <p:spPr>
          <a:prstGeom prst="rect">
            <a:avLst/>
          </a:prstGeom>
        </p:spPr>
        <p:txBody>
          <a:bodyPr/>
          <a:lstStyle/>
          <a:p>
            <a:pPr/>
          </a:p>
        </p:txBody>
      </p:sp>
      <p:pic>
        <p:nvPicPr>
          <p:cNvPr id="186" name="image.png" descr="image.png"/>
          <p:cNvPicPr>
            <a:picLocks noChangeAspect="0"/>
          </p:cNvPicPr>
          <p:nvPr/>
        </p:nvPicPr>
        <p:blipFill>
          <a:blip r:embed="rId2">
            <a:extLst/>
          </a:blip>
          <a:stretch>
            <a:fillRect/>
          </a:stretch>
        </p:blipFill>
        <p:spPr>
          <a:xfrm>
            <a:off x="-1" y="-1"/>
            <a:ext cx="13004802" cy="975360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France"/>
          <p:cNvSpPr txBox="1"/>
          <p:nvPr>
            <p:ph type="title"/>
          </p:nvPr>
        </p:nvSpPr>
        <p:spPr>
          <a:prstGeom prst="rect">
            <a:avLst/>
          </a:prstGeom>
        </p:spPr>
        <p:txBody>
          <a:bodyPr/>
          <a:lstStyle/>
          <a:p>
            <a:pPr/>
            <a:r>
              <a:t>France</a:t>
            </a:r>
          </a:p>
        </p:txBody>
      </p:sp>
      <p:sp>
        <p:nvSpPr>
          <p:cNvPr id="189" name="Liberal opposition to the corrupt regime -&gt; July Monarchy…"/>
          <p:cNvSpPr txBox="1"/>
          <p:nvPr>
            <p:ph type="body" sz="half" idx="1"/>
          </p:nvPr>
        </p:nvSpPr>
        <p:spPr>
          <a:xfrm>
            <a:off x="1016000" y="5089260"/>
            <a:ext cx="11196638" cy="3394340"/>
          </a:xfrm>
          <a:prstGeom prst="rect">
            <a:avLst/>
          </a:prstGeom>
        </p:spPr>
        <p:txBody>
          <a:bodyPr/>
          <a:lstStyle/>
          <a:p>
            <a:pPr marL="377189" indent="-377189" defTabSz="525779">
              <a:spcBef>
                <a:spcPts val="2700"/>
              </a:spcBef>
              <a:defRPr sz="3600"/>
            </a:pPr>
          </a:p>
          <a:p>
            <a:pPr marL="377189" indent="-377189" defTabSz="525779">
              <a:spcBef>
                <a:spcPts val="2700"/>
              </a:spcBef>
              <a:defRPr sz="3600"/>
            </a:pPr>
            <a:r>
              <a:t>Liberal opposition to the corrupt regime -&gt; July Monarchy </a:t>
            </a:r>
          </a:p>
          <a:p>
            <a:pPr marL="377189" indent="-377189" defTabSz="525779">
              <a:spcBef>
                <a:spcPts val="2700"/>
              </a:spcBef>
              <a:defRPr sz="3600"/>
            </a:pPr>
            <a:r>
              <a:t>February 23rd Guizot resigned, on February 24th Louis Philippe abdicated. </a:t>
            </a:r>
          </a:p>
        </p:txBody>
      </p:sp>
      <p:pic>
        <p:nvPicPr>
          <p:cNvPr id="190" name="Lar9_philippo_001z.jpg" descr="Lar9_philippo_001z.jpg"/>
          <p:cNvPicPr>
            <a:picLocks noChangeAspect="1"/>
          </p:cNvPicPr>
          <p:nvPr/>
        </p:nvPicPr>
        <p:blipFill>
          <a:blip r:embed="rId2">
            <a:extLst/>
          </a:blip>
          <a:stretch>
            <a:fillRect/>
          </a:stretch>
        </p:blipFill>
        <p:spPr>
          <a:xfrm>
            <a:off x="2913300" y="2000299"/>
            <a:ext cx="7178200" cy="3583358"/>
          </a:xfrm>
          <a:prstGeom prst="rect">
            <a:avLst/>
          </a:prstGeom>
          <a:ln w="12700"/>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Why+did+revolutions+break+out+in+1848.jpg" descr="Why+did+revolutions+break+out+in+1848.jpg"/>
          <p:cNvPicPr>
            <a:picLocks noChangeAspect="1"/>
          </p:cNvPicPr>
          <p:nvPr>
            <p:ph type="pic" idx="13"/>
          </p:nvPr>
        </p:nvPicPr>
        <p:blipFill>
          <a:blip r:embed="rId2">
            <a:extLst/>
          </a:blip>
          <a:srcRect l="0" t="0" r="0" b="0"/>
          <a:stretch>
            <a:fillRect/>
          </a:stretch>
        </p:blipFill>
        <p:spPr>
          <a:prstGeom prst="rect">
            <a:avLst/>
          </a:prstGeom>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National Assembly &amp; Paris Workers"/>
          <p:cNvSpPr txBox="1"/>
          <p:nvPr>
            <p:ph type="title"/>
          </p:nvPr>
        </p:nvSpPr>
        <p:spPr>
          <a:prstGeom prst="rect">
            <a:avLst/>
          </a:prstGeom>
        </p:spPr>
        <p:txBody>
          <a:bodyPr/>
          <a:lstStyle>
            <a:lvl1pPr defTabSz="502412">
              <a:defRPr sz="6708"/>
            </a:lvl1pPr>
          </a:lstStyle>
          <a:p>
            <a:pPr/>
            <a:r>
              <a:t>National Assembly &amp; Paris Workers</a:t>
            </a:r>
          </a:p>
        </p:txBody>
      </p:sp>
      <p:pic>
        <p:nvPicPr>
          <p:cNvPr id="195" name="image.png" descr="image.png"/>
          <p:cNvPicPr>
            <a:picLocks noChangeAspect="0"/>
          </p:cNvPicPr>
          <p:nvPr/>
        </p:nvPicPr>
        <p:blipFill>
          <a:blip r:embed="rId2">
            <a:extLst/>
          </a:blip>
          <a:stretch>
            <a:fillRect/>
          </a:stretch>
        </p:blipFill>
        <p:spPr>
          <a:xfrm>
            <a:off x="1485403" y="3106702"/>
            <a:ext cx="3748340" cy="5852161"/>
          </a:xfrm>
          <a:prstGeom prst="rect">
            <a:avLst/>
          </a:prstGeom>
          <a:ln w="12700">
            <a:miter lim="400000"/>
          </a:ln>
        </p:spPr>
      </p:pic>
      <p:sp>
        <p:nvSpPr>
          <p:cNvPr id="196" name="Alphonse de Lamartine (1790-1869)…"/>
          <p:cNvSpPr txBox="1"/>
          <p:nvPr>
            <p:ph type="body" sz="half" idx="1"/>
          </p:nvPr>
        </p:nvSpPr>
        <p:spPr>
          <a:xfrm>
            <a:off x="5532371" y="3490449"/>
            <a:ext cx="6456429" cy="4993151"/>
          </a:xfrm>
          <a:prstGeom prst="rect">
            <a:avLst/>
          </a:prstGeom>
        </p:spPr>
        <p:txBody>
          <a:bodyPr/>
          <a:lstStyle/>
          <a:p>
            <a:pPr/>
            <a:r>
              <a:t>Alphonse de Lamartine (1790-1869)</a:t>
            </a:r>
          </a:p>
          <a:p>
            <a:pPr/>
            <a:r>
              <a:t>Re-write a new constitution -&gt; 2nd Republic </a:t>
            </a:r>
          </a:p>
          <a:p>
            <a:pPr/>
            <a:r>
              <a:t>But workers wanted social revolution too!</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Habsburg Empire"/>
          <p:cNvSpPr txBox="1"/>
          <p:nvPr>
            <p:ph type="title"/>
          </p:nvPr>
        </p:nvSpPr>
        <p:spPr>
          <a:prstGeom prst="rect">
            <a:avLst/>
          </a:prstGeom>
        </p:spPr>
        <p:txBody>
          <a:bodyPr/>
          <a:lstStyle/>
          <a:p>
            <a:pPr/>
            <a:r>
              <a:t>Habsburg Empire</a:t>
            </a:r>
          </a:p>
        </p:txBody>
      </p:sp>
      <p:sp>
        <p:nvSpPr>
          <p:cNvPr id="199" name="The Habsburg Empire cut across national lines.…"/>
          <p:cNvSpPr txBox="1"/>
          <p:nvPr>
            <p:ph type="body" idx="1"/>
          </p:nvPr>
        </p:nvSpPr>
        <p:spPr>
          <a:prstGeom prst="rect">
            <a:avLst/>
          </a:prstGeom>
        </p:spPr>
        <p:txBody>
          <a:bodyPr/>
          <a:lstStyle/>
          <a:p>
            <a:pPr/>
            <a:r>
              <a:t>The Habsburg Empire cut across national lines. </a:t>
            </a:r>
          </a:p>
          <a:p>
            <a:pPr/>
            <a:r>
              <a:t>Nationalism was preached throughout the Empire. </a:t>
            </a:r>
          </a:p>
          <a:p>
            <a:pPr/>
            <a:r>
              <a:t>1848 rebellions broke out in Vienna, Prague, Hungary, and Italy.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Louis Kossuth (1802-1894)"/>
          <p:cNvSpPr txBox="1"/>
          <p:nvPr>
            <p:ph type="title"/>
          </p:nvPr>
        </p:nvSpPr>
        <p:spPr>
          <a:prstGeom prst="rect">
            <a:avLst/>
          </a:prstGeom>
        </p:spPr>
        <p:txBody>
          <a:bodyPr/>
          <a:lstStyle>
            <a:lvl1pPr defTabSz="502412">
              <a:defRPr sz="6708"/>
            </a:lvl1pPr>
          </a:lstStyle>
          <a:p>
            <a:pPr/>
            <a:r>
              <a:t>Louis Kossuth (1802-1894)</a:t>
            </a:r>
          </a:p>
        </p:txBody>
      </p:sp>
      <p:pic>
        <p:nvPicPr>
          <p:cNvPr id="202" name="image.png" descr="image.png"/>
          <p:cNvPicPr>
            <a:picLocks noChangeAspect="0"/>
          </p:cNvPicPr>
          <p:nvPr/>
        </p:nvPicPr>
        <p:blipFill>
          <a:blip r:embed="rId2">
            <a:extLst/>
          </a:blip>
          <a:stretch>
            <a:fillRect/>
          </a:stretch>
        </p:blipFill>
        <p:spPr>
          <a:xfrm>
            <a:off x="1303014" y="2817706"/>
            <a:ext cx="4763358" cy="5852161"/>
          </a:xfrm>
          <a:prstGeom prst="rect">
            <a:avLst/>
          </a:prstGeom>
          <a:ln w="12700">
            <a:miter lim="400000"/>
          </a:ln>
        </p:spPr>
      </p:pic>
      <p:sp>
        <p:nvSpPr>
          <p:cNvPr id="203" name="Magyar Nationalist…"/>
          <p:cNvSpPr txBox="1"/>
          <p:nvPr>
            <p:ph type="body" sz="half" idx="1"/>
          </p:nvPr>
        </p:nvSpPr>
        <p:spPr>
          <a:xfrm>
            <a:off x="6299464" y="3445867"/>
            <a:ext cx="5689336" cy="5037733"/>
          </a:xfrm>
          <a:prstGeom prst="rect">
            <a:avLst/>
          </a:prstGeom>
        </p:spPr>
        <p:txBody>
          <a:bodyPr/>
          <a:lstStyle/>
          <a:p>
            <a:pPr/>
            <a:r>
              <a:t>Magyar Nationalist</a:t>
            </a:r>
          </a:p>
          <a:p>
            <a:pPr/>
            <a:r>
              <a:t>March 1848 made moving speeches at the Hungarian Diet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Rebellion in North Italy"/>
          <p:cNvSpPr txBox="1"/>
          <p:nvPr>
            <p:ph type="title"/>
          </p:nvPr>
        </p:nvSpPr>
        <p:spPr>
          <a:prstGeom prst="rect">
            <a:avLst/>
          </a:prstGeom>
        </p:spPr>
        <p:txBody>
          <a:bodyPr/>
          <a:lstStyle>
            <a:lvl1pPr defTabSz="502412">
              <a:defRPr sz="6708"/>
            </a:lvl1pPr>
          </a:lstStyle>
          <a:p>
            <a:pPr/>
            <a:r>
              <a:t>Rebellion in North Italy</a:t>
            </a:r>
          </a:p>
        </p:txBody>
      </p:sp>
      <p:sp>
        <p:nvSpPr>
          <p:cNvPr id="206" name="March 18, 1848 in Milan a group of Italian Nationalists rebelled against the Habsburg rule in North Italy.…"/>
          <p:cNvSpPr txBox="1"/>
          <p:nvPr>
            <p:ph type="body" idx="1"/>
          </p:nvPr>
        </p:nvSpPr>
        <p:spPr>
          <a:prstGeom prst="rect">
            <a:avLst/>
          </a:prstGeom>
        </p:spPr>
        <p:txBody>
          <a:bodyPr/>
          <a:lstStyle/>
          <a:p>
            <a:pPr/>
          </a:p>
          <a:p>
            <a:pPr/>
            <a:r>
              <a:t>March 18, 1848 in Milan a group of Italian Nationalists rebelled against the Habsburg rule in North Italy. </a:t>
            </a:r>
          </a:p>
          <a:p>
            <a:pPr/>
            <a:r>
              <a:t>Radicals Mazzini and Garibaldi move to establish a Roman Republic.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Republicanism"/>
          <p:cNvSpPr txBox="1"/>
          <p:nvPr>
            <p:ph type="title"/>
          </p:nvPr>
        </p:nvSpPr>
        <p:spPr>
          <a:prstGeom prst="rect">
            <a:avLst/>
          </a:prstGeom>
        </p:spPr>
        <p:txBody>
          <a:bodyPr/>
          <a:lstStyle/>
          <a:p>
            <a:pPr/>
            <a:r>
              <a:t>Republicanism</a:t>
            </a:r>
          </a:p>
        </p:txBody>
      </p:sp>
      <p:pic>
        <p:nvPicPr>
          <p:cNvPr id="209" name="image.png" descr="image.png"/>
          <p:cNvPicPr>
            <a:picLocks noChangeAspect="0"/>
          </p:cNvPicPr>
          <p:nvPr/>
        </p:nvPicPr>
        <p:blipFill>
          <a:blip r:embed="rId2">
            <a:extLst/>
          </a:blip>
          <a:stretch>
            <a:fillRect/>
          </a:stretch>
        </p:blipFill>
        <p:spPr>
          <a:xfrm>
            <a:off x="961473" y="2944142"/>
            <a:ext cx="4832324" cy="5852161"/>
          </a:xfrm>
          <a:prstGeom prst="rect">
            <a:avLst/>
          </a:prstGeom>
          <a:ln w="12700">
            <a:miter lim="400000"/>
          </a:ln>
        </p:spPr>
      </p:pic>
      <p:sp>
        <p:nvSpPr>
          <p:cNvPr id="210" name="November 15, 1848 radicals assassinate the minister of the Papal States Count Rossi…"/>
          <p:cNvSpPr txBox="1"/>
          <p:nvPr>
            <p:ph type="body" sz="half" idx="1"/>
          </p:nvPr>
        </p:nvSpPr>
        <p:spPr>
          <a:xfrm>
            <a:off x="6323012" y="3076111"/>
            <a:ext cx="5665788" cy="5407489"/>
          </a:xfrm>
          <a:prstGeom prst="rect">
            <a:avLst/>
          </a:prstGeom>
        </p:spPr>
        <p:txBody>
          <a:bodyPr/>
          <a:lstStyle/>
          <a:p>
            <a:pPr marL="451256" indent="-451256" defTabSz="549148">
              <a:spcBef>
                <a:spcPts val="2800"/>
              </a:spcBef>
              <a:defRPr sz="3948"/>
            </a:pPr>
            <a:r>
              <a:t>November 15, 1848 radicals assassinate the minister of the Papal States Count Rossi</a:t>
            </a:r>
          </a:p>
          <a:p>
            <a:pPr marL="451256" indent="-451256" defTabSz="549148">
              <a:spcBef>
                <a:spcPts val="2800"/>
              </a:spcBef>
              <a:defRPr sz="3948"/>
            </a:pPr>
            <a:r>
              <a:t>Pius IX fled to Naples for refuge. </a:t>
            </a:r>
          </a:p>
          <a:p>
            <a:pPr marL="451256" indent="-451256" defTabSz="549148">
              <a:spcBef>
                <a:spcPts val="2800"/>
              </a:spcBef>
              <a:defRPr sz="3948"/>
            </a:pPr>
            <a:r>
              <a:t>February 1849 declare the Roman Republic</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Magyar Revolt"/>
          <p:cNvSpPr txBox="1"/>
          <p:nvPr>
            <p:ph type="title"/>
          </p:nvPr>
        </p:nvSpPr>
        <p:spPr>
          <a:prstGeom prst="rect">
            <a:avLst/>
          </a:prstGeom>
        </p:spPr>
        <p:txBody>
          <a:bodyPr/>
          <a:lstStyle/>
          <a:p>
            <a:pPr/>
            <a:r>
              <a:t>Magyar Revolt </a:t>
            </a:r>
          </a:p>
        </p:txBody>
      </p:sp>
      <p:sp>
        <p:nvSpPr>
          <p:cNvPr id="213" name="The incident in Vienna encouraged Magyar leaders in Hungary.…"/>
          <p:cNvSpPr txBox="1"/>
          <p:nvPr>
            <p:ph type="body" idx="1"/>
          </p:nvPr>
        </p:nvSpPr>
        <p:spPr>
          <a:prstGeom prst="rect">
            <a:avLst/>
          </a:prstGeom>
        </p:spPr>
        <p:txBody>
          <a:bodyPr/>
          <a:lstStyle/>
          <a:p>
            <a:pPr/>
            <a:r>
              <a:t>The incident in Vienna encouraged Magyar leaders in Hungary. </a:t>
            </a:r>
          </a:p>
          <a:p>
            <a:pPr/>
            <a:r>
              <a:t>Magyars wished to have a separate Hungarian state within the Habsburg domains. </a:t>
            </a:r>
          </a:p>
          <a:p>
            <a:pPr/>
            <a:r>
              <a:t>Forcing Romanians, Serbs, &amp; Croatians to abide by Magyar policy a revolt broke out!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A Gathering of Victors"/>
          <p:cNvSpPr txBox="1"/>
          <p:nvPr>
            <p:ph type="title"/>
          </p:nvPr>
        </p:nvSpPr>
        <p:spPr>
          <a:prstGeom prst="rect">
            <a:avLst/>
          </a:prstGeom>
        </p:spPr>
        <p:txBody>
          <a:bodyPr/>
          <a:lstStyle>
            <a:lvl1pPr defTabSz="537463">
              <a:defRPr sz="7176"/>
            </a:lvl1pPr>
          </a:lstStyle>
          <a:p>
            <a:pPr/>
            <a:r>
              <a:t>A Gathering of Victors</a:t>
            </a:r>
          </a:p>
        </p:txBody>
      </p:sp>
      <p:sp>
        <p:nvSpPr>
          <p:cNvPr id="128" name="Metternich wanted to assure that peace in Europe was maintained.…"/>
          <p:cNvSpPr txBox="1"/>
          <p:nvPr>
            <p:ph type="body" idx="1"/>
          </p:nvPr>
        </p:nvSpPr>
        <p:spPr>
          <a:prstGeom prst="rect">
            <a:avLst/>
          </a:prstGeom>
        </p:spPr>
        <p:txBody>
          <a:bodyPr/>
          <a:lstStyle/>
          <a:p>
            <a:pPr/>
            <a:r>
              <a:t>Metternich wanted to assure that peace in Europe was maintained. </a:t>
            </a:r>
          </a:p>
          <a:p>
            <a:pPr/>
            <a:r>
              <a:t>Authority of the monarchies and aristocracies. </a:t>
            </a:r>
          </a:p>
          <a:p>
            <a:pPr/>
            <a:r>
              <a:t>Mutual consultation of politics</a:t>
            </a:r>
          </a:p>
          <a:p>
            <a:pPr lvl="1"/>
            <a:r>
              <a:t> Concert of Europe </a:t>
            </a:r>
          </a:p>
          <a:p>
            <a:pPr/>
            <a:r>
              <a:t>The Rise of Ideology in politics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Czech Nationalism"/>
          <p:cNvSpPr txBox="1"/>
          <p:nvPr>
            <p:ph type="title"/>
          </p:nvPr>
        </p:nvSpPr>
        <p:spPr>
          <a:prstGeom prst="rect">
            <a:avLst/>
          </a:prstGeom>
        </p:spPr>
        <p:txBody>
          <a:bodyPr/>
          <a:lstStyle/>
          <a:p>
            <a:pPr/>
            <a:r>
              <a:t>Czech Nationalism</a:t>
            </a:r>
          </a:p>
        </p:txBody>
      </p:sp>
      <p:sp>
        <p:nvSpPr>
          <p:cNvPr id="216" name="At the same time of the Hungarian revolt, Czech nationalism also arose in the spring of 1848.…"/>
          <p:cNvSpPr txBox="1"/>
          <p:nvPr>
            <p:ph type="body" idx="1"/>
          </p:nvPr>
        </p:nvSpPr>
        <p:spPr>
          <a:prstGeom prst="rect">
            <a:avLst/>
          </a:prstGeom>
        </p:spPr>
        <p:txBody>
          <a:bodyPr/>
          <a:lstStyle/>
          <a:p>
            <a:pPr/>
            <a:r>
              <a:t>At the same time of the Hungarian revolt, Czech nationalism also arose in the spring of 1848. </a:t>
            </a:r>
          </a:p>
          <a:p>
            <a:pPr/>
            <a:r>
              <a:t>Czech nationalist demanded Bohemia and Moravia to be permitted to the Slavic state. </a:t>
            </a:r>
          </a:p>
          <a:p>
            <a:pPr/>
            <a:r>
              <a:t>Pan-Slavic Congress called for Slavic recognition.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Vienna Uprising"/>
          <p:cNvSpPr txBox="1"/>
          <p:nvPr>
            <p:ph type="title"/>
          </p:nvPr>
        </p:nvSpPr>
        <p:spPr>
          <a:prstGeom prst="rect">
            <a:avLst/>
          </a:prstGeom>
        </p:spPr>
        <p:txBody>
          <a:bodyPr/>
          <a:lstStyle/>
          <a:p>
            <a:pPr/>
            <a:r>
              <a:t>Vienna Uprising 	</a:t>
            </a:r>
          </a:p>
        </p:txBody>
      </p:sp>
      <p:sp>
        <p:nvSpPr>
          <p:cNvPr id="219" name="Kossuth speeches influence student organizations … riots break out in Vienna.…"/>
          <p:cNvSpPr txBox="1"/>
          <p:nvPr>
            <p:ph type="body" idx="1"/>
          </p:nvPr>
        </p:nvSpPr>
        <p:spPr>
          <a:prstGeom prst="rect">
            <a:avLst/>
          </a:prstGeom>
        </p:spPr>
        <p:txBody>
          <a:bodyPr/>
          <a:lstStyle/>
          <a:p>
            <a:pPr/>
            <a:r>
              <a:t>Kossuth speeches influence student organizations … riots break out in Vienna. </a:t>
            </a:r>
          </a:p>
          <a:p>
            <a:pPr/>
            <a:r>
              <a:t>Metternich resigned and fled the country</a:t>
            </a:r>
          </a:p>
          <a:p>
            <a:pPr/>
            <a:r>
              <a:t>May 17, 1848 Ferdinand agreed to a moderately liberal constitution. </a:t>
            </a:r>
          </a:p>
          <a:p>
            <a:pPr/>
            <a:r>
              <a:t>Hungarian Diet abolished serfdom.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AustriaHungaryEthnicGroups1867.jpg" descr="AustriaHungaryEthnicGroups1867.jpg"/>
          <p:cNvPicPr>
            <a:picLocks noChangeAspect="1"/>
          </p:cNvPicPr>
          <p:nvPr>
            <p:ph type="pic" idx="13"/>
          </p:nvPr>
        </p:nvPicPr>
        <p:blipFill>
          <a:blip r:embed="rId2">
            <a:extLst/>
          </a:blip>
          <a:srcRect l="1820" t="0" r="1820" b="0"/>
          <a:stretch>
            <a:fillRect/>
          </a:stretch>
        </p:blipFill>
        <p:spPr>
          <a:prstGeom prst="rect">
            <a:avLst/>
          </a:prstGeom>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Germany"/>
          <p:cNvSpPr txBox="1"/>
          <p:nvPr>
            <p:ph type="title"/>
          </p:nvPr>
        </p:nvSpPr>
        <p:spPr>
          <a:prstGeom prst="rect">
            <a:avLst/>
          </a:prstGeom>
        </p:spPr>
        <p:txBody>
          <a:bodyPr/>
          <a:lstStyle/>
          <a:p>
            <a:pPr/>
            <a:r>
              <a:t>Germany</a:t>
            </a:r>
          </a:p>
        </p:txBody>
      </p:sp>
      <p:sp>
        <p:nvSpPr>
          <p:cNvPr id="224" name="1848 brought liberalism to the fore-front of German states.…"/>
          <p:cNvSpPr txBox="1"/>
          <p:nvPr>
            <p:ph type="body" idx="1"/>
          </p:nvPr>
        </p:nvSpPr>
        <p:spPr>
          <a:prstGeom prst="rect">
            <a:avLst/>
          </a:prstGeom>
        </p:spPr>
        <p:txBody>
          <a:bodyPr/>
          <a:lstStyle/>
          <a:p>
            <a:pPr/>
            <a:r>
              <a:t>1848 brought liberalism to the fore-front of German states. </a:t>
            </a:r>
          </a:p>
          <a:p>
            <a:pPr/>
            <a:r>
              <a:t>Numerous states such as Wurttemberg, Saxony, Hanover, and Bavaria called for a liberal government and German unity.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Title"/>
          <p:cNvSpPr txBox="1"/>
          <p:nvPr>
            <p:ph type="title"/>
          </p:nvPr>
        </p:nvSpPr>
        <p:spPr>
          <a:prstGeom prst="rect">
            <a:avLst/>
          </a:prstGeom>
        </p:spPr>
        <p:txBody>
          <a:bodyPr/>
          <a:lstStyle/>
          <a:p>
            <a:pPr/>
          </a:p>
        </p:txBody>
      </p:sp>
      <p:sp>
        <p:nvSpPr>
          <p:cNvPr id="227" name="Body"/>
          <p:cNvSpPr txBox="1"/>
          <p:nvPr>
            <p:ph type="body" idx="1"/>
          </p:nvPr>
        </p:nvSpPr>
        <p:spPr>
          <a:prstGeom prst="rect">
            <a:avLst/>
          </a:prstGeom>
        </p:spPr>
        <p:txBody>
          <a:bodyPr/>
          <a:lstStyle/>
          <a:p>
            <a:pPr/>
          </a:p>
        </p:txBody>
      </p:sp>
      <p:pic>
        <p:nvPicPr>
          <p:cNvPr id="228" name="ger1815.png" descr="ger1815.png"/>
          <p:cNvPicPr>
            <a:picLocks noChangeAspect="0"/>
          </p:cNvPicPr>
          <p:nvPr/>
        </p:nvPicPr>
        <p:blipFill>
          <a:blip r:embed="rId2">
            <a:extLst/>
          </a:blip>
          <a:stretch>
            <a:fillRect/>
          </a:stretch>
        </p:blipFill>
        <p:spPr>
          <a:xfrm>
            <a:off x="975359" y="1300479"/>
            <a:ext cx="11162455" cy="6664962"/>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Revolution in Prussia"/>
          <p:cNvSpPr txBox="1"/>
          <p:nvPr>
            <p:ph type="title"/>
          </p:nvPr>
        </p:nvSpPr>
        <p:spPr>
          <a:prstGeom prst="rect">
            <a:avLst/>
          </a:prstGeom>
        </p:spPr>
        <p:txBody>
          <a:bodyPr/>
          <a:lstStyle>
            <a:lvl1pPr defTabSz="560831">
              <a:defRPr sz="7487"/>
            </a:lvl1pPr>
          </a:lstStyle>
          <a:p>
            <a:pPr/>
            <a:r>
              <a:t>Revolution in Prussia</a:t>
            </a:r>
          </a:p>
        </p:txBody>
      </p:sp>
      <p:sp>
        <p:nvSpPr>
          <p:cNvPr id="231" name="March 15, 1848 large popular disturbances had erupted in Berlin.…"/>
          <p:cNvSpPr txBox="1"/>
          <p:nvPr>
            <p:ph type="body" idx="1"/>
          </p:nvPr>
        </p:nvSpPr>
        <p:spPr>
          <a:prstGeom prst="rect">
            <a:avLst/>
          </a:prstGeom>
        </p:spPr>
        <p:txBody>
          <a:bodyPr/>
          <a:lstStyle/>
          <a:p>
            <a:pPr/>
            <a:r>
              <a:t>March 15, 1848 large popular disturbances had erupted in Berlin. </a:t>
            </a:r>
          </a:p>
          <a:p>
            <a:pPr/>
            <a:r>
              <a:t>Frederick William IV called for an assembly to write a constitution. </a:t>
            </a:r>
          </a:p>
          <a:p>
            <a:pPr/>
            <a:r>
              <a:t>Appointed a liberal minister to head the cabinet -&gt; David Hansemann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Title"/>
          <p:cNvSpPr txBox="1"/>
          <p:nvPr>
            <p:ph type="title"/>
          </p:nvPr>
        </p:nvSpPr>
        <p:spPr>
          <a:prstGeom prst="rect">
            <a:avLst/>
          </a:prstGeom>
        </p:spPr>
        <p:txBody>
          <a:bodyPr/>
          <a:lstStyle/>
          <a:p>
            <a:pPr/>
          </a:p>
        </p:txBody>
      </p:sp>
      <p:sp>
        <p:nvSpPr>
          <p:cNvPr id="234" name="Body"/>
          <p:cNvSpPr txBox="1"/>
          <p:nvPr>
            <p:ph type="body" idx="1"/>
          </p:nvPr>
        </p:nvSpPr>
        <p:spPr>
          <a:prstGeom prst="rect">
            <a:avLst/>
          </a:prstGeom>
        </p:spPr>
        <p:txBody>
          <a:bodyPr/>
          <a:lstStyle/>
          <a:p>
            <a:pPr/>
          </a:p>
        </p:txBody>
      </p:sp>
      <p:pic>
        <p:nvPicPr>
          <p:cNvPr id="235" name="image.jpg" descr="image.jpg"/>
          <p:cNvPicPr>
            <a:picLocks noChangeAspect="0"/>
          </p:cNvPicPr>
          <p:nvPr/>
        </p:nvPicPr>
        <p:blipFill>
          <a:blip r:embed="rId2">
            <a:extLst/>
          </a:blip>
          <a:stretch>
            <a:fillRect/>
          </a:stretch>
        </p:blipFill>
        <p:spPr>
          <a:xfrm>
            <a:off x="-1" y="-1"/>
            <a:ext cx="13004802" cy="9753602"/>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Frankfurt Parliament"/>
          <p:cNvSpPr txBox="1"/>
          <p:nvPr>
            <p:ph type="title"/>
          </p:nvPr>
        </p:nvSpPr>
        <p:spPr>
          <a:prstGeom prst="rect">
            <a:avLst/>
          </a:prstGeom>
        </p:spPr>
        <p:txBody>
          <a:bodyPr/>
          <a:lstStyle>
            <a:lvl1pPr defTabSz="560831">
              <a:defRPr sz="7487"/>
            </a:lvl1pPr>
          </a:lstStyle>
          <a:p>
            <a:pPr/>
            <a:r>
              <a:t>Frankfurt Parliament</a:t>
            </a:r>
          </a:p>
        </p:txBody>
      </p:sp>
      <p:sp>
        <p:nvSpPr>
          <p:cNvPr id="238" name="May 18, 1848 representatives from all over Germany met in St. Paul’s Church to write a constitution…"/>
          <p:cNvSpPr txBox="1"/>
          <p:nvPr>
            <p:ph type="body" sz="quarter" idx="1"/>
          </p:nvPr>
        </p:nvSpPr>
        <p:spPr>
          <a:xfrm>
            <a:off x="1015999" y="3317081"/>
            <a:ext cx="3891096" cy="5166519"/>
          </a:xfrm>
          <a:prstGeom prst="rect">
            <a:avLst/>
          </a:prstGeom>
        </p:spPr>
        <p:txBody>
          <a:bodyPr/>
          <a:lstStyle/>
          <a:p>
            <a:pPr marL="352043" indent="-352043" defTabSz="490727">
              <a:spcBef>
                <a:spcPts val="2500"/>
              </a:spcBef>
              <a:defRPr sz="3359"/>
            </a:pPr>
            <a:r>
              <a:t>May 18, 1848 representatives from all over Germany met in St. Paul’s Church to write a constitution</a:t>
            </a:r>
          </a:p>
          <a:p>
            <a:pPr marL="352043" indent="-352043" defTabSz="490727">
              <a:spcBef>
                <a:spcPts val="2500"/>
              </a:spcBef>
              <a:defRPr sz="3359"/>
            </a:pPr>
            <a:r>
              <a:t>Grossdeutsch vs. Kleindeutsch Solution </a:t>
            </a:r>
          </a:p>
        </p:txBody>
      </p:sp>
      <p:pic>
        <p:nvPicPr>
          <p:cNvPr id="239" name="882.jpg" descr="882.jpg"/>
          <p:cNvPicPr>
            <a:picLocks noChangeAspect="0"/>
          </p:cNvPicPr>
          <p:nvPr/>
        </p:nvPicPr>
        <p:blipFill>
          <a:blip r:embed="rId2">
            <a:extLst/>
          </a:blip>
          <a:stretch>
            <a:fillRect/>
          </a:stretch>
        </p:blipFill>
        <p:spPr>
          <a:xfrm>
            <a:off x="6164107" y="3204249"/>
            <a:ext cx="5505034" cy="5668818"/>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Rise &amp; Fall of the Second Republic"/>
          <p:cNvSpPr txBox="1"/>
          <p:nvPr>
            <p:ph type="title"/>
          </p:nvPr>
        </p:nvSpPr>
        <p:spPr>
          <a:prstGeom prst="rect">
            <a:avLst/>
          </a:prstGeom>
        </p:spPr>
        <p:txBody>
          <a:bodyPr/>
          <a:lstStyle>
            <a:lvl1pPr defTabSz="502412">
              <a:defRPr sz="6708"/>
            </a:lvl1pPr>
          </a:lstStyle>
          <a:p>
            <a:pPr/>
            <a:r>
              <a:t>Rise &amp; Fall of the Second Republic</a:t>
            </a:r>
          </a:p>
        </p:txBody>
      </p:sp>
      <p:sp>
        <p:nvSpPr>
          <p:cNvPr id="242" name="Revolution heats up during the summer of 1848 in Paris… “June Days” (Flaubert)…"/>
          <p:cNvSpPr txBox="1"/>
          <p:nvPr>
            <p:ph type="body" idx="1"/>
          </p:nvPr>
        </p:nvSpPr>
        <p:spPr>
          <a:prstGeom prst="rect">
            <a:avLst/>
          </a:prstGeom>
        </p:spPr>
        <p:txBody>
          <a:bodyPr/>
          <a:lstStyle/>
          <a:p>
            <a:pPr/>
          </a:p>
          <a:p>
            <a:pPr/>
            <a:r>
              <a:t>Revolution heats up during the summer of 1848 in Paris… “June Days” (Flaubert) </a:t>
            </a:r>
          </a:p>
          <a:p>
            <a:pPr/>
            <a:r>
              <a:t>Social order &amp; protection of property. </a:t>
            </a:r>
          </a:p>
          <a:p>
            <a:pPr/>
            <a:r>
              <a:t>Failure of the National Workshops</a:t>
            </a:r>
          </a:p>
          <a:p>
            <a:pPr/>
            <a:r>
              <a:t>The election of “Little Napoleon”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Title"/>
          <p:cNvSpPr txBox="1"/>
          <p:nvPr>
            <p:ph type="title"/>
          </p:nvPr>
        </p:nvSpPr>
        <p:spPr>
          <a:prstGeom prst="rect">
            <a:avLst/>
          </a:prstGeom>
        </p:spPr>
        <p:txBody>
          <a:bodyPr/>
          <a:lstStyle/>
          <a:p>
            <a:pPr/>
          </a:p>
        </p:txBody>
      </p:sp>
      <p:sp>
        <p:nvSpPr>
          <p:cNvPr id="245" name="Body"/>
          <p:cNvSpPr txBox="1"/>
          <p:nvPr>
            <p:ph type="body" idx="1"/>
          </p:nvPr>
        </p:nvSpPr>
        <p:spPr>
          <a:prstGeom prst="rect">
            <a:avLst/>
          </a:prstGeom>
        </p:spPr>
        <p:txBody>
          <a:bodyPr/>
          <a:lstStyle/>
          <a:p>
            <a:pPr/>
          </a:p>
        </p:txBody>
      </p:sp>
      <p:pic>
        <p:nvPicPr>
          <p:cNvPr id="246" name="image.jpg" descr="image.jpg"/>
          <p:cNvPicPr>
            <a:picLocks noChangeAspect="0"/>
          </p:cNvPicPr>
          <p:nvPr/>
        </p:nvPicPr>
        <p:blipFill>
          <a:blip r:embed="rId2">
            <a:extLst/>
          </a:blip>
          <a:stretch>
            <a:fillRect/>
          </a:stretch>
        </p:blipFill>
        <p:spPr>
          <a:xfrm>
            <a:off x="-1" y="-1"/>
            <a:ext cx="13004802" cy="975360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Rise of Conservatism"/>
          <p:cNvSpPr txBox="1"/>
          <p:nvPr>
            <p:ph type="title"/>
          </p:nvPr>
        </p:nvSpPr>
        <p:spPr>
          <a:prstGeom prst="rect">
            <a:avLst/>
          </a:prstGeom>
        </p:spPr>
        <p:txBody>
          <a:bodyPr/>
          <a:lstStyle/>
          <a:p>
            <a:pPr/>
            <a:r>
              <a:t>Rise of Conservatism </a:t>
            </a:r>
          </a:p>
        </p:txBody>
      </p:sp>
      <p:sp>
        <p:nvSpPr>
          <p:cNvPr id="131" name="Opposed the rule of popular sovereignty and economic liberty.…"/>
          <p:cNvSpPr txBox="1"/>
          <p:nvPr>
            <p:ph type="body" idx="1"/>
          </p:nvPr>
        </p:nvSpPr>
        <p:spPr>
          <a:prstGeom prst="rect">
            <a:avLst/>
          </a:prstGeom>
        </p:spPr>
        <p:txBody>
          <a:bodyPr/>
          <a:lstStyle/>
          <a:p>
            <a:pPr/>
            <a:r>
              <a:t>Opposed the rule of popular sovereignty and economic liberty. </a:t>
            </a:r>
          </a:p>
          <a:p>
            <a:pPr/>
            <a:r>
              <a:t>Limited constitutions - power control by monarchies &amp; aristocracies. </a:t>
            </a:r>
          </a:p>
          <a:p>
            <a:pPr/>
            <a:r>
              <a:t>The alliance system -&gt; </a:t>
            </a:r>
            <a:r>
              <a:rPr i="1"/>
              <a:t>Concert of Europe</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Little Napoleon"/>
          <p:cNvSpPr txBox="1"/>
          <p:nvPr>
            <p:ph type="title"/>
          </p:nvPr>
        </p:nvSpPr>
        <p:spPr>
          <a:prstGeom prst="rect">
            <a:avLst/>
          </a:prstGeom>
        </p:spPr>
        <p:txBody>
          <a:bodyPr/>
          <a:lstStyle/>
          <a:p>
            <a:pPr/>
            <a:r>
              <a:t>Little Napoleon </a:t>
            </a:r>
          </a:p>
        </p:txBody>
      </p:sp>
      <p:pic>
        <p:nvPicPr>
          <p:cNvPr id="249" name="image.png" descr="image.png"/>
          <p:cNvPicPr>
            <a:picLocks noChangeAspect="0"/>
          </p:cNvPicPr>
          <p:nvPr/>
        </p:nvPicPr>
        <p:blipFill>
          <a:blip r:embed="rId2">
            <a:extLst/>
          </a:blip>
          <a:stretch>
            <a:fillRect/>
          </a:stretch>
        </p:blipFill>
        <p:spPr>
          <a:xfrm>
            <a:off x="1768204" y="3052515"/>
            <a:ext cx="3832979" cy="5852161"/>
          </a:xfrm>
          <a:prstGeom prst="rect">
            <a:avLst/>
          </a:prstGeom>
          <a:ln w="12700">
            <a:miter lim="400000"/>
          </a:ln>
        </p:spPr>
      </p:pic>
      <p:sp>
        <p:nvSpPr>
          <p:cNvPr id="250" name="December 2, 1851 seized power to call for a reelection.…"/>
          <p:cNvSpPr txBox="1"/>
          <p:nvPr>
            <p:ph type="body" sz="half" idx="1"/>
          </p:nvPr>
        </p:nvSpPr>
        <p:spPr>
          <a:xfrm>
            <a:off x="6245952" y="3227982"/>
            <a:ext cx="5742848" cy="5255618"/>
          </a:xfrm>
          <a:prstGeom prst="rect">
            <a:avLst/>
          </a:prstGeom>
        </p:spPr>
        <p:txBody>
          <a:bodyPr/>
          <a:lstStyle/>
          <a:p>
            <a:pPr/>
            <a:r>
              <a:t>December 2, 1851 seized power to call for a reelection. </a:t>
            </a:r>
          </a:p>
          <a:p>
            <a:pPr/>
            <a:r>
              <a:t>December 2, 1852 declared the 2nd Empire </a:t>
            </a:r>
          </a:p>
          <a:p>
            <a:pPr/>
            <a:r>
              <a:t>Napoleon III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Divide and Conquer"/>
          <p:cNvSpPr txBox="1"/>
          <p:nvPr>
            <p:ph type="title"/>
          </p:nvPr>
        </p:nvSpPr>
        <p:spPr>
          <a:prstGeom prst="rect">
            <a:avLst/>
          </a:prstGeom>
        </p:spPr>
        <p:txBody>
          <a:bodyPr/>
          <a:lstStyle/>
          <a:p>
            <a:pPr/>
            <a:r>
              <a:t>Divide and Conquer 	</a:t>
            </a:r>
          </a:p>
        </p:txBody>
      </p:sp>
      <p:pic>
        <p:nvPicPr>
          <p:cNvPr id="253" name="150px-Windisch-Graetz.jpg" descr="150px-Windisch-Graetz.jpg"/>
          <p:cNvPicPr>
            <a:picLocks noChangeAspect="0"/>
          </p:cNvPicPr>
          <p:nvPr/>
        </p:nvPicPr>
        <p:blipFill>
          <a:blip r:embed="rId2">
            <a:extLst/>
          </a:blip>
          <a:stretch>
            <a:fillRect/>
          </a:stretch>
        </p:blipFill>
        <p:spPr>
          <a:xfrm>
            <a:off x="7578194" y="2622047"/>
            <a:ext cx="4060908" cy="6318754"/>
          </a:xfrm>
          <a:prstGeom prst="rect">
            <a:avLst/>
          </a:prstGeom>
          <a:ln w="12700">
            <a:miter lim="400000"/>
          </a:ln>
        </p:spPr>
      </p:pic>
      <p:sp>
        <p:nvSpPr>
          <p:cNvPr id="254" name="Gen. Alfred Windisch-Graetz…"/>
          <p:cNvSpPr txBox="1"/>
          <p:nvPr>
            <p:ph type="body" sz="half" idx="1"/>
          </p:nvPr>
        </p:nvSpPr>
        <p:spPr>
          <a:xfrm>
            <a:off x="372533" y="2571141"/>
            <a:ext cx="7231791" cy="6420459"/>
          </a:xfrm>
          <a:prstGeom prst="rect">
            <a:avLst/>
          </a:prstGeom>
        </p:spPr>
        <p:txBody>
          <a:bodyPr/>
          <a:lstStyle/>
          <a:p>
            <a:pPr/>
            <a:r>
              <a:t>Gen. Alfred Windisch-Graetz</a:t>
            </a:r>
          </a:p>
          <a:p>
            <a:pPr/>
            <a:r>
              <a:t>June 17, 1848 moved against the Czech Nationalists </a:t>
            </a:r>
          </a:p>
          <a:p>
            <a:pPr/>
            <a:r>
              <a:t>Germans and Middle Classes approved</a:t>
            </a:r>
          </a:p>
          <a:p>
            <a:pPr/>
            <a:r>
              <a:t>Radicals suppressed</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Habsburg Victory"/>
          <p:cNvSpPr txBox="1"/>
          <p:nvPr>
            <p:ph type="title"/>
          </p:nvPr>
        </p:nvSpPr>
        <p:spPr>
          <a:prstGeom prst="rect">
            <a:avLst/>
          </a:prstGeom>
        </p:spPr>
        <p:txBody>
          <a:bodyPr/>
          <a:lstStyle/>
          <a:p>
            <a:pPr/>
            <a:r>
              <a:t>Habsburg Victory</a:t>
            </a:r>
          </a:p>
        </p:txBody>
      </p:sp>
      <p:sp>
        <p:nvSpPr>
          <p:cNvPr id="257" name="Franz-Joseph takes over the Habsburg Empire…"/>
          <p:cNvSpPr txBox="1"/>
          <p:nvPr>
            <p:ph type="body" sz="half" idx="1"/>
          </p:nvPr>
        </p:nvSpPr>
        <p:spPr>
          <a:xfrm>
            <a:off x="5816732" y="3199209"/>
            <a:ext cx="6172068" cy="5284391"/>
          </a:xfrm>
          <a:prstGeom prst="rect">
            <a:avLst/>
          </a:prstGeom>
        </p:spPr>
        <p:txBody>
          <a:bodyPr/>
          <a:lstStyle/>
          <a:p>
            <a:pPr/>
            <a:r>
              <a:t>Franz-Joseph takes over the Habsburg Empire</a:t>
            </a:r>
          </a:p>
          <a:p>
            <a:pPr/>
            <a:r>
              <a:t>Supported by Tsar Nicholas I, the Habsburgs put down every revolt and returned order. </a:t>
            </a:r>
          </a:p>
        </p:txBody>
      </p:sp>
      <p:pic>
        <p:nvPicPr>
          <p:cNvPr id="258" name="f677824a.jpg" descr="f677824a.jpg"/>
          <p:cNvPicPr>
            <a:picLocks noChangeAspect="0"/>
          </p:cNvPicPr>
          <p:nvPr/>
        </p:nvPicPr>
        <p:blipFill>
          <a:blip r:embed="rId2">
            <a:extLst/>
          </a:blip>
          <a:stretch>
            <a:fillRect/>
          </a:stretch>
        </p:blipFill>
        <p:spPr>
          <a:xfrm>
            <a:off x="691160" y="3003973"/>
            <a:ext cx="4490160" cy="585216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Arrivederci Republica"/>
          <p:cNvSpPr txBox="1"/>
          <p:nvPr>
            <p:ph type="title"/>
          </p:nvPr>
        </p:nvSpPr>
        <p:spPr>
          <a:prstGeom prst="rect">
            <a:avLst/>
          </a:prstGeom>
        </p:spPr>
        <p:txBody>
          <a:bodyPr/>
          <a:lstStyle>
            <a:lvl1pPr defTabSz="560831">
              <a:defRPr sz="7487"/>
            </a:lvl1pPr>
          </a:lstStyle>
          <a:p>
            <a:pPr/>
            <a:r>
              <a:t>Arrivederci Republica </a:t>
            </a:r>
          </a:p>
        </p:txBody>
      </p:sp>
      <p:sp>
        <p:nvSpPr>
          <p:cNvPr id="261" name="In March 1849, radicals forced Piedmont to renew war with Austria.…"/>
          <p:cNvSpPr txBox="1"/>
          <p:nvPr>
            <p:ph type="body" idx="1"/>
          </p:nvPr>
        </p:nvSpPr>
        <p:spPr>
          <a:prstGeom prst="rect">
            <a:avLst/>
          </a:prstGeom>
        </p:spPr>
        <p:txBody>
          <a:bodyPr/>
          <a:lstStyle/>
          <a:p>
            <a:pPr/>
            <a:r>
              <a:t>In March 1849, radicals forced Piedmont to renew war with Austria. </a:t>
            </a:r>
          </a:p>
          <a:p>
            <a:pPr/>
            <a:r>
              <a:t>Piedmont defeated and the new Republic was on its own. </a:t>
            </a:r>
          </a:p>
          <a:p>
            <a:pPr/>
            <a:r>
              <a:t>June 1849, Napoleon III sends 10,000 troops to put down the radical rebellion </a:t>
            </a:r>
          </a:p>
          <a:p>
            <a:pPr/>
            <a:r>
              <a:t>Pius IX renounces liberalism and returns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Frankfurt Flounder"/>
          <p:cNvSpPr txBox="1"/>
          <p:nvPr>
            <p:ph type="title"/>
          </p:nvPr>
        </p:nvSpPr>
        <p:spPr>
          <a:prstGeom prst="rect">
            <a:avLst/>
          </a:prstGeom>
        </p:spPr>
        <p:txBody>
          <a:bodyPr/>
          <a:lstStyle/>
          <a:p>
            <a:pPr/>
            <a:r>
              <a:t>Frankfurt Flounder</a:t>
            </a:r>
          </a:p>
        </p:txBody>
      </p:sp>
      <p:pic>
        <p:nvPicPr>
          <p:cNvPr id="264" name="image.png" descr="image.png"/>
          <p:cNvPicPr>
            <a:picLocks noChangeAspect="0"/>
          </p:cNvPicPr>
          <p:nvPr/>
        </p:nvPicPr>
        <p:blipFill>
          <a:blip r:embed="rId2">
            <a:extLst/>
          </a:blip>
          <a:stretch>
            <a:fillRect/>
          </a:stretch>
        </p:blipFill>
        <p:spPr>
          <a:xfrm>
            <a:off x="1256438" y="2817706"/>
            <a:ext cx="4856511" cy="5852161"/>
          </a:xfrm>
          <a:prstGeom prst="rect">
            <a:avLst/>
          </a:prstGeom>
          <a:ln w="12700">
            <a:miter lim="400000"/>
          </a:ln>
        </p:spPr>
      </p:pic>
      <p:sp>
        <p:nvSpPr>
          <p:cNvPr id="265" name="By April 1849 Frederick William IV rejects the constitution…"/>
          <p:cNvSpPr txBox="1"/>
          <p:nvPr>
            <p:ph type="body" sz="half" idx="1"/>
          </p:nvPr>
        </p:nvSpPr>
        <p:spPr>
          <a:xfrm>
            <a:off x="6644481" y="3257086"/>
            <a:ext cx="5344319" cy="5226514"/>
          </a:xfrm>
          <a:prstGeom prst="rect">
            <a:avLst/>
          </a:prstGeom>
        </p:spPr>
        <p:txBody>
          <a:bodyPr/>
          <a:lstStyle/>
          <a:p>
            <a:pPr marL="337819" indent="-337819" defTabSz="408940">
              <a:spcBef>
                <a:spcPts val="2100"/>
              </a:spcBef>
              <a:defRPr sz="2660"/>
            </a:pPr>
            <a:r>
              <a:t>By April 1849 Frederick William IV rejects the constitution </a:t>
            </a:r>
          </a:p>
          <a:p>
            <a:pPr marL="293370" indent="-293370" defTabSz="408940">
              <a:spcBef>
                <a:spcPts val="2100"/>
              </a:spcBef>
              <a:defRPr sz="2800"/>
            </a:pPr>
            <a:r>
              <a:t>There was nothing legal or binding about the actions</a:t>
            </a:r>
          </a:p>
          <a:p>
            <a:pPr marL="293370" indent="-293370" defTabSz="408940">
              <a:spcBef>
                <a:spcPts val="2100"/>
              </a:spcBef>
              <a:defRPr sz="2800"/>
            </a:pPr>
            <a:r>
              <a:t>Junker support was not interested in Germany unity </a:t>
            </a:r>
          </a:p>
          <a:p>
            <a:pPr marL="293370" indent="-293370" defTabSz="408940">
              <a:spcBef>
                <a:spcPts val="2100"/>
              </a:spcBef>
              <a:defRPr sz="2800"/>
            </a:pPr>
            <a:r>
              <a:t>He feared opposition from Austria </a:t>
            </a:r>
          </a:p>
          <a:p>
            <a:pPr marL="293370" indent="-293370" defTabSz="408940">
              <a:spcBef>
                <a:spcPts val="2100"/>
              </a:spcBef>
              <a:defRPr sz="2800"/>
            </a:pPr>
            <a:r>
              <a:t>He did not want “a crown picked up from the gutter.” </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Questions ???"/>
          <p:cNvSpPr txBox="1"/>
          <p:nvPr>
            <p:ph type="title"/>
          </p:nvPr>
        </p:nvSpPr>
        <p:spPr>
          <a:prstGeom prst="rect">
            <a:avLst/>
          </a:prstGeom>
        </p:spPr>
        <p:txBody>
          <a:bodyPr/>
          <a:lstStyle/>
          <a:p>
            <a:pPr/>
            <a:r>
              <a:t>Questions ???</a:t>
            </a:r>
          </a:p>
        </p:txBody>
      </p:sp>
      <p:sp>
        <p:nvSpPr>
          <p:cNvPr id="268" name="Why did the revolutions of 1848 fail throughout Europe?…"/>
          <p:cNvSpPr txBox="1"/>
          <p:nvPr>
            <p:ph type="body" idx="1"/>
          </p:nvPr>
        </p:nvSpPr>
        <p:spPr>
          <a:prstGeom prst="rect">
            <a:avLst/>
          </a:prstGeom>
        </p:spPr>
        <p:txBody>
          <a:bodyPr/>
          <a:lstStyle/>
          <a:p>
            <a:pPr/>
            <a:r>
              <a:t>Why did the revolutions of 1848 fail throughout Europe? </a:t>
            </a:r>
          </a:p>
          <a:p>
            <a:pPr/>
            <a:r>
              <a:t>What roles did liberals and nationalists play in the revolutions? </a:t>
            </a:r>
          </a:p>
          <a:p>
            <a:pPr/>
            <a:r>
              <a:t>Why did they sometimes clash?</a:t>
            </a:r>
          </a:p>
          <a:p>
            <a:pPr/>
            <a:r>
              <a:t>Idealism vs. Realism -&gt; Flaubert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What Happened?"/>
          <p:cNvSpPr txBox="1"/>
          <p:nvPr>
            <p:ph type="title"/>
          </p:nvPr>
        </p:nvSpPr>
        <p:spPr>
          <a:prstGeom prst="rect">
            <a:avLst/>
          </a:prstGeom>
        </p:spPr>
        <p:txBody>
          <a:bodyPr/>
          <a:lstStyle/>
          <a:p>
            <a:pPr/>
            <a:r>
              <a:t>What Happened?</a:t>
            </a:r>
          </a:p>
        </p:txBody>
      </p:sp>
      <p:sp>
        <p:nvSpPr>
          <p:cNvPr id="271" name="Internal divisions among the middle-class liberals, radicals, socialists, artisans, and workers.…"/>
          <p:cNvSpPr txBox="1"/>
          <p:nvPr>
            <p:ph type="body" idx="1"/>
          </p:nvPr>
        </p:nvSpPr>
        <p:spPr>
          <a:prstGeom prst="rect">
            <a:avLst/>
          </a:prstGeom>
        </p:spPr>
        <p:txBody>
          <a:bodyPr/>
          <a:lstStyle/>
          <a:p>
            <a:pPr/>
            <a:r>
              <a:t>Internal divisions among the middle-class liberals, radicals, socialists, artisans, and workers. </a:t>
            </a:r>
          </a:p>
          <a:p>
            <a:pPr/>
            <a:r>
              <a:t>Holding power: Liberalism vs. Nationalism</a:t>
            </a:r>
          </a:p>
          <a:p>
            <a:pPr/>
            <a:r>
              <a:t>Power of the Conservatives - Ruling Class</a:t>
            </a:r>
          </a:p>
          <a:p>
            <a:pPr/>
            <a:r>
              <a:t>People have a difficult time accepting ‘change’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Communist Manifesto"/>
          <p:cNvSpPr txBox="1"/>
          <p:nvPr>
            <p:ph type="title"/>
          </p:nvPr>
        </p:nvSpPr>
        <p:spPr>
          <a:prstGeom prst="rect">
            <a:avLst/>
          </a:prstGeom>
        </p:spPr>
        <p:txBody>
          <a:bodyPr/>
          <a:lstStyle/>
          <a:p>
            <a:pPr/>
            <a:r>
              <a:t>Communist Manifesto</a:t>
            </a:r>
          </a:p>
        </p:txBody>
      </p:sp>
      <p:sp>
        <p:nvSpPr>
          <p:cNvPr id="274" name="Revolution through class conflict…"/>
          <p:cNvSpPr txBox="1"/>
          <p:nvPr>
            <p:ph type="body" idx="1"/>
          </p:nvPr>
        </p:nvSpPr>
        <p:spPr>
          <a:prstGeom prst="rect">
            <a:avLst/>
          </a:prstGeom>
        </p:spPr>
        <p:txBody>
          <a:bodyPr/>
          <a:lstStyle/>
          <a:p>
            <a:pPr marL="410718" indent="-410718" defTabSz="572516">
              <a:spcBef>
                <a:spcPts val="2900"/>
              </a:spcBef>
              <a:defRPr sz="3920"/>
            </a:pPr>
            <a:r>
              <a:t>Revolution through class conflict </a:t>
            </a:r>
          </a:p>
          <a:p>
            <a:pPr marL="410718" indent="-410718" defTabSz="572516">
              <a:spcBef>
                <a:spcPts val="2900"/>
              </a:spcBef>
              <a:defRPr sz="3920"/>
            </a:pPr>
            <a:r>
              <a:t>Bourgeoisie and Proletariat </a:t>
            </a:r>
          </a:p>
          <a:p>
            <a:pPr marL="410718" indent="-410718" defTabSz="572516">
              <a:spcBef>
                <a:spcPts val="2900"/>
              </a:spcBef>
              <a:defRPr sz="3920"/>
            </a:pPr>
            <a:r>
              <a:t>Proletariat and Communist </a:t>
            </a:r>
          </a:p>
          <a:p>
            <a:pPr marL="0" indent="0" defTabSz="572516">
              <a:spcBef>
                <a:spcPts val="2900"/>
              </a:spcBef>
              <a:buClrTx/>
              <a:buSzTx/>
              <a:buNone/>
              <a:defRPr sz="3920"/>
            </a:pPr>
            <a:r>
              <a:t> </a:t>
            </a:r>
          </a:p>
          <a:p>
            <a:pPr marL="0" indent="0" defTabSz="572516">
              <a:spcBef>
                <a:spcPts val="2900"/>
              </a:spcBef>
              <a:buClrTx/>
              <a:buSzTx/>
              <a:buNone/>
              <a:defRPr sz="3920"/>
            </a:pPr>
            <a:r>
              <a:rPr sz="3724"/>
              <a:t>“All that is solid melts into air, all that is holy is  profaned, and man is at last compelled to face with sober senses, his real conditions of life, and his relations with his kind.”  </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Va, Pensiero"/>
          <p:cNvSpPr txBox="1"/>
          <p:nvPr>
            <p:ph type="title"/>
          </p:nvPr>
        </p:nvSpPr>
        <p:spPr>
          <a:prstGeom prst="rect">
            <a:avLst/>
          </a:prstGeom>
        </p:spPr>
        <p:txBody>
          <a:bodyPr/>
          <a:lstStyle/>
          <a:p>
            <a:pPr/>
            <a:r>
              <a:t>Va, Pensiero</a:t>
            </a:r>
          </a:p>
        </p:txBody>
      </p:sp>
      <p:pic>
        <p:nvPicPr>
          <p:cNvPr id="277" name="Verdi - Nabucco Va Pensiero - MET 2002.mp4" descr="Verdi - Nabucco Va Pensiero - MET 200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61369" y="2040268"/>
            <a:ext cx="10552995" cy="79147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70351684" fill="hold"/>
                                        <p:tgtEl>
                                          <p:spTgt spid="27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Title"/>
          <p:cNvSpPr txBox="1"/>
          <p:nvPr>
            <p:ph type="title"/>
          </p:nvPr>
        </p:nvSpPr>
        <p:spPr>
          <a:prstGeom prst="rect">
            <a:avLst/>
          </a:prstGeom>
        </p:spPr>
        <p:txBody>
          <a:bodyPr/>
          <a:lstStyle/>
          <a:p>
            <a:pPr/>
          </a:p>
        </p:txBody>
      </p:sp>
      <p:sp>
        <p:nvSpPr>
          <p:cNvPr id="280" name="Body"/>
          <p:cNvSpPr txBox="1"/>
          <p:nvPr>
            <p:ph type="body" idx="1"/>
          </p:nvPr>
        </p:nvSpPr>
        <p:spPr>
          <a:prstGeom prst="rect">
            <a:avLst/>
          </a:prstGeom>
        </p:spPr>
        <p:txBody>
          <a:bodyPr/>
          <a:lstStyle/>
          <a:p>
            <a:pPr/>
          </a:p>
        </p:txBody>
      </p:sp>
      <p:pic>
        <p:nvPicPr>
          <p:cNvPr id="281" name="Nabucco%20-%20zbor%20-%2020.jpg" descr="Nabucco%20-%20zbor%20-%2020.jpg"/>
          <p:cNvPicPr>
            <a:picLocks noChangeAspect="0"/>
          </p:cNvPicPr>
          <p:nvPr/>
        </p:nvPicPr>
        <p:blipFill>
          <a:blip r:embed="rId2">
            <a:extLst/>
          </a:blip>
          <a:stretch>
            <a:fillRect/>
          </a:stretch>
        </p:blipFill>
        <p:spPr>
          <a:xfrm>
            <a:off x="-1" y="-1"/>
            <a:ext cx="13004801" cy="97536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Liberalism"/>
          <p:cNvSpPr txBox="1"/>
          <p:nvPr>
            <p:ph type="title"/>
          </p:nvPr>
        </p:nvSpPr>
        <p:spPr>
          <a:prstGeom prst="rect">
            <a:avLst/>
          </a:prstGeom>
        </p:spPr>
        <p:txBody>
          <a:bodyPr/>
          <a:lstStyle/>
          <a:p>
            <a:pPr/>
            <a:r>
              <a:t>Liberalism </a:t>
            </a:r>
          </a:p>
        </p:txBody>
      </p:sp>
      <p:sp>
        <p:nvSpPr>
          <p:cNvPr id="134" name="Liberalism grew out of the nineteenth-century political turmoil.…"/>
          <p:cNvSpPr txBox="1"/>
          <p:nvPr>
            <p:ph type="body" idx="1"/>
          </p:nvPr>
        </p:nvSpPr>
        <p:spPr>
          <a:prstGeom prst="rect">
            <a:avLst/>
          </a:prstGeom>
        </p:spPr>
        <p:txBody>
          <a:bodyPr/>
          <a:lstStyle/>
          <a:p>
            <a:pPr/>
            <a:r>
              <a:t>Liberalism grew out of the nineteenth-century political turmoil. </a:t>
            </a:r>
          </a:p>
          <a:p>
            <a:pPr/>
            <a:r>
              <a:t>Steeped in Enlightenment ideals. </a:t>
            </a:r>
          </a:p>
          <a:p>
            <a:pPr/>
            <a:r>
              <a:t>Wanted Constitutions and political freedom. </a:t>
            </a:r>
          </a:p>
          <a:p>
            <a:pPr/>
            <a:r>
              <a:t>Responsible Government</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emper Libre"/>
          <p:cNvSpPr txBox="1"/>
          <p:nvPr>
            <p:ph type="title"/>
          </p:nvPr>
        </p:nvSpPr>
        <p:spPr>
          <a:prstGeom prst="rect">
            <a:avLst/>
          </a:prstGeom>
        </p:spPr>
        <p:txBody>
          <a:bodyPr/>
          <a:lstStyle/>
          <a:p>
            <a:pPr/>
            <a:r>
              <a:t>semper Libre</a:t>
            </a:r>
          </a:p>
        </p:txBody>
      </p:sp>
      <p:pic>
        <p:nvPicPr>
          <p:cNvPr id="284" name="Verdi - La Traviata - E Strano Sempre Libera.mp4" descr="Verdi - La Traviata - E Strano Sempre Libera.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139163" y="2455788"/>
            <a:ext cx="10972801" cy="634062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10729980" fill="hold"/>
                                        <p:tgtEl>
                                          <p:spTgt spid="28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8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Analysis of La Traviata"/>
          <p:cNvSpPr txBox="1"/>
          <p:nvPr>
            <p:ph type="title"/>
          </p:nvPr>
        </p:nvSpPr>
        <p:spPr>
          <a:prstGeom prst="rect">
            <a:avLst/>
          </a:prstGeom>
        </p:spPr>
        <p:txBody>
          <a:bodyPr/>
          <a:lstStyle>
            <a:lvl1pPr defTabSz="531622">
              <a:defRPr sz="7098"/>
            </a:lvl1pPr>
          </a:lstStyle>
          <a:p>
            <a:pPr/>
            <a:r>
              <a:t>Analysis of La Traviata</a:t>
            </a:r>
          </a:p>
        </p:txBody>
      </p:sp>
      <p:sp>
        <p:nvSpPr>
          <p:cNvPr id="287" name="On the surface we see a tragic love story that had obvious connections to real life drama…"/>
          <p:cNvSpPr txBox="1"/>
          <p:nvPr>
            <p:ph type="body" idx="1"/>
          </p:nvPr>
        </p:nvSpPr>
        <p:spPr>
          <a:prstGeom prst="rect">
            <a:avLst/>
          </a:prstGeom>
        </p:spPr>
        <p:txBody>
          <a:bodyPr/>
          <a:lstStyle/>
          <a:p>
            <a:pPr/>
            <a:r>
              <a:t>On the surface we see a tragic love story that had obvious connections to real life drama</a:t>
            </a:r>
          </a:p>
          <a:p>
            <a:pPr/>
            <a:r>
              <a:t>Under the surface, however, we can see a crestfallen revolutionary whose dream was literally consumed by the conservative forces, which highlights the issues people have with change.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 descr="Image"/>
          <p:cNvPicPr>
            <a:picLocks noChangeAspect="0"/>
          </p:cNvPicPr>
          <p:nvPr>
            <p:ph type="pic" idx="13"/>
          </p:nvPr>
        </p:nvPicPr>
        <p:blipFill>
          <a:blip r:embed="rId2">
            <a:extLst/>
          </a:blip>
          <a:stretch>
            <a:fillRect/>
          </a:stretch>
        </p:blipFill>
        <p:spPr>
          <a:xfrm>
            <a:off x="7067550" y="2489200"/>
            <a:ext cx="4953000" cy="6299200"/>
          </a:xfrm>
          <a:prstGeom prst="rect">
            <a:avLst/>
          </a:prstGeom>
        </p:spPr>
      </p:pic>
      <p:sp>
        <p:nvSpPr>
          <p:cNvPr id="290" name="Full Circle"/>
          <p:cNvSpPr txBox="1"/>
          <p:nvPr>
            <p:ph type="title"/>
          </p:nvPr>
        </p:nvSpPr>
        <p:spPr>
          <a:prstGeom prst="rect">
            <a:avLst/>
          </a:prstGeom>
        </p:spPr>
        <p:txBody>
          <a:bodyPr/>
          <a:lstStyle/>
          <a:p>
            <a:pPr/>
            <a:r>
              <a:t>Full Circle</a:t>
            </a:r>
          </a:p>
        </p:txBody>
      </p:sp>
      <p:sp>
        <p:nvSpPr>
          <p:cNvPr id="291" name="What is the meaning of all this change?…"/>
          <p:cNvSpPr txBox="1"/>
          <p:nvPr>
            <p:ph type="body" sz="half" idx="1"/>
          </p:nvPr>
        </p:nvSpPr>
        <p:spPr>
          <a:prstGeom prst="rect">
            <a:avLst/>
          </a:prstGeom>
        </p:spPr>
        <p:txBody>
          <a:bodyPr/>
          <a:lstStyle/>
          <a:p>
            <a:pPr/>
            <a:r>
              <a:t>What is the meaning of all this change? </a:t>
            </a:r>
          </a:p>
          <a:p>
            <a:pPr/>
            <a:r>
              <a:t>“We shall not cease from exportation” </a:t>
            </a:r>
          </a:p>
          <a:p>
            <a:pPr lvl="2" marL="0" indent="457200">
              <a:buClrTx/>
              <a:buSzTx/>
              <a:buNone/>
            </a:pPr>
            <a:r>
              <a:t>~ T.S. Eliot</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Next Week"/>
          <p:cNvSpPr txBox="1"/>
          <p:nvPr>
            <p:ph type="title"/>
          </p:nvPr>
        </p:nvSpPr>
        <p:spPr>
          <a:prstGeom prst="rect">
            <a:avLst/>
          </a:prstGeom>
        </p:spPr>
        <p:txBody>
          <a:bodyPr/>
          <a:lstStyle/>
          <a:p>
            <a:pPr/>
            <a:r>
              <a:t>Next Week</a:t>
            </a:r>
          </a:p>
        </p:txBody>
      </p:sp>
      <p:sp>
        <p:nvSpPr>
          <p:cNvPr id="294" name="In the final week, we shall look at the developments of science and technology and how they have created such a need for change that is perpetual."/>
          <p:cNvSpPr txBox="1"/>
          <p:nvPr>
            <p:ph type="body" idx="1"/>
          </p:nvPr>
        </p:nvSpPr>
        <p:spPr>
          <a:prstGeom prst="rect">
            <a:avLst/>
          </a:prstGeom>
        </p:spPr>
        <p:txBody>
          <a:bodyPr/>
          <a:lstStyle/>
          <a:p>
            <a:pPr/>
            <a:r>
              <a:t>In the final week, we shall look at the developments of science and technology and how they have created such a need for change that is perpetual.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Political &amp; Economic Goals"/>
          <p:cNvSpPr txBox="1"/>
          <p:nvPr>
            <p:ph type="title"/>
          </p:nvPr>
        </p:nvSpPr>
        <p:spPr>
          <a:prstGeom prst="rect">
            <a:avLst/>
          </a:prstGeom>
        </p:spPr>
        <p:txBody>
          <a:bodyPr/>
          <a:lstStyle>
            <a:lvl1pPr defTabSz="502412">
              <a:defRPr sz="6708"/>
            </a:lvl1pPr>
          </a:lstStyle>
          <a:p>
            <a:pPr/>
            <a:r>
              <a:t>Political &amp; Economic Goals </a:t>
            </a:r>
          </a:p>
        </p:txBody>
      </p:sp>
      <p:sp>
        <p:nvSpPr>
          <p:cNvPr id="137" name="Wanted boarder political participation, but not direct democracy…"/>
          <p:cNvSpPr txBox="1"/>
          <p:nvPr>
            <p:ph type="body" idx="1"/>
          </p:nvPr>
        </p:nvSpPr>
        <p:spPr>
          <a:prstGeom prst="rect">
            <a:avLst/>
          </a:prstGeom>
        </p:spPr>
        <p:txBody>
          <a:bodyPr/>
          <a:lstStyle/>
          <a:p>
            <a:pPr/>
            <a:r>
              <a:t>Wanted boarder political participation, but not direct democracy </a:t>
            </a:r>
          </a:p>
          <a:p>
            <a:pPr/>
            <a:r>
              <a:t>Privilege based on wealth and property. </a:t>
            </a:r>
          </a:p>
          <a:p>
            <a:pPr/>
            <a:r>
              <a:t>The rising Middle Class - </a:t>
            </a:r>
            <a:r>
              <a:rPr i="1"/>
              <a:t>Bourgeoisie </a:t>
            </a:r>
          </a:p>
          <a:p>
            <a:pPr/>
            <a:r>
              <a:t>Laissez-faire Economics - </a:t>
            </a:r>
            <a:r>
              <a:rPr i="1"/>
              <a:t>Capitalism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Nationalism"/>
          <p:cNvSpPr txBox="1"/>
          <p:nvPr>
            <p:ph type="title"/>
          </p:nvPr>
        </p:nvSpPr>
        <p:spPr>
          <a:prstGeom prst="rect">
            <a:avLst/>
          </a:prstGeom>
        </p:spPr>
        <p:txBody>
          <a:bodyPr/>
          <a:lstStyle/>
          <a:p>
            <a:pPr/>
            <a:r>
              <a:t>Nationalism </a:t>
            </a:r>
          </a:p>
        </p:txBody>
      </p:sp>
      <p:sp>
        <p:nvSpPr>
          <p:cNvPr id="140" name="The belief that a nation is composed of people who are joined by common bonds.…"/>
          <p:cNvSpPr txBox="1"/>
          <p:nvPr>
            <p:ph type="body" idx="1"/>
          </p:nvPr>
        </p:nvSpPr>
        <p:spPr>
          <a:prstGeom prst="rect">
            <a:avLst/>
          </a:prstGeom>
        </p:spPr>
        <p:txBody>
          <a:bodyPr/>
          <a:lstStyle/>
          <a:p>
            <a:pPr/>
            <a:r>
              <a:t>The belief that a nation is composed of people who are joined by common bonds. </a:t>
            </a:r>
          </a:p>
          <a:p>
            <a:pPr/>
            <a:r>
              <a:t>Opposed the Congress of Vienna </a:t>
            </a:r>
          </a:p>
          <a:p>
            <a:pPr/>
            <a:r>
              <a:t>The notion of “popular sovereignty”</a:t>
            </a:r>
          </a:p>
          <a:p>
            <a:pPr/>
            <a:r>
              <a:t>The Nation and Nationhood.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Nations on the Rise"/>
          <p:cNvSpPr txBox="1"/>
          <p:nvPr>
            <p:ph type="title"/>
          </p:nvPr>
        </p:nvSpPr>
        <p:spPr>
          <a:prstGeom prst="rect">
            <a:avLst/>
          </a:prstGeom>
        </p:spPr>
        <p:txBody>
          <a:bodyPr/>
          <a:lstStyle/>
          <a:p>
            <a:pPr/>
            <a:r>
              <a:t>Nations on the Rise</a:t>
            </a:r>
          </a:p>
        </p:txBody>
      </p:sp>
      <p:sp>
        <p:nvSpPr>
          <p:cNvPr id="143" name="Developed a “national” language that did away with dialects.…"/>
          <p:cNvSpPr txBox="1"/>
          <p:nvPr>
            <p:ph type="body" idx="1"/>
          </p:nvPr>
        </p:nvSpPr>
        <p:spPr>
          <a:prstGeom prst="rect">
            <a:avLst/>
          </a:prstGeom>
        </p:spPr>
        <p:txBody>
          <a:bodyPr/>
          <a:lstStyle/>
          <a:p>
            <a:pPr/>
            <a:r>
              <a:t>Developed a “national” language that did away with dialects. </a:t>
            </a:r>
          </a:p>
          <a:p>
            <a:pPr/>
            <a:r>
              <a:t>The Printed Word</a:t>
            </a:r>
          </a:p>
          <a:p>
            <a:pPr/>
            <a:r>
              <a:t>Nationhood as way to bridge together people of an ethnic group.</a:t>
            </a:r>
          </a:p>
          <a:p>
            <a:pPr/>
            <a:r>
              <a:t>Nationalists put pressure on Empires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Title"/>
          <p:cNvSpPr txBox="1"/>
          <p:nvPr>
            <p:ph type="title"/>
          </p:nvPr>
        </p:nvSpPr>
        <p:spPr>
          <a:prstGeom prst="rect">
            <a:avLst/>
          </a:prstGeom>
        </p:spPr>
        <p:txBody>
          <a:bodyPr/>
          <a:lstStyle/>
          <a:p>
            <a:pPr/>
          </a:p>
        </p:txBody>
      </p:sp>
      <p:sp>
        <p:nvSpPr>
          <p:cNvPr id="146" name="Body"/>
          <p:cNvSpPr txBox="1"/>
          <p:nvPr>
            <p:ph type="body" idx="1"/>
          </p:nvPr>
        </p:nvSpPr>
        <p:spPr>
          <a:prstGeom prst="rect">
            <a:avLst/>
          </a:prstGeom>
        </p:spPr>
        <p:txBody>
          <a:bodyPr/>
          <a:lstStyle/>
          <a:p>
            <a:pPr/>
          </a:p>
        </p:txBody>
      </p:sp>
      <p:pic>
        <p:nvPicPr>
          <p:cNvPr id="147" name="image.jpg" descr="image.jpg"/>
          <p:cNvPicPr>
            <a:picLocks noChangeAspect="0"/>
          </p:cNvPicPr>
          <p:nvPr/>
        </p:nvPicPr>
        <p:blipFill>
          <a:blip r:embed="rId2">
            <a:extLst/>
          </a:blip>
          <a:stretch>
            <a:fillRect/>
          </a:stretch>
        </p:blipFill>
        <p:spPr>
          <a:xfrm>
            <a:off x="-1" y="-1"/>
            <a:ext cx="13004802" cy="9753602"/>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