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Date"/>
          <p:cNvSpPr txBox="1"/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6" name="Title Text"/>
          <p:cNvSpPr txBox="1"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“Type a quote here.”"/>
          <p:cNvSpPr txBox="1"/>
          <p:nvPr>
            <p:ph type="body" sz="quarter" idx="13"/>
          </p:nvPr>
        </p:nvSpPr>
        <p:spPr>
          <a:xfrm>
            <a:off x="1270000" y="43053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ClrTx/>
              <a:buSzTx/>
              <a:buFontTx/>
              <a:buNone/>
              <a:defRPr sz="30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8" name="–Johnny Appleseed"/>
          <p:cNvSpPr txBox="1"/>
          <p:nvPr>
            <p:ph type="body" sz="quarter" idx="14"/>
          </p:nvPr>
        </p:nvSpPr>
        <p:spPr>
          <a:xfrm>
            <a:off x="1270000" y="6362700"/>
            <a:ext cx="104648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>
                <a:solidFill>
                  <a:srgbClr val="5C86B9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ine"/>
          <p:cNvSpPr/>
          <p:nvPr/>
        </p:nvSpPr>
        <p:spPr>
          <a:xfrm>
            <a:off x="406400" y="86233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Line"/>
          <p:cNvSpPr/>
          <p:nvPr/>
        </p:nvSpPr>
        <p:spPr>
          <a:xfrm>
            <a:off x="406400" y="867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Date"/>
          <p:cNvSpPr txBox="1"/>
          <p:nvPr>
            <p:ph type="body" sz="quarter" idx="13"/>
          </p:nvPr>
        </p:nvSpPr>
        <p:spPr>
          <a:xfrm>
            <a:off x="369422" y="8807450"/>
            <a:ext cx="12255501" cy="406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1800">
                <a:solidFill>
                  <a:srgbClr val="5C86B9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28" name="Image"/>
          <p:cNvSpPr/>
          <p:nvPr>
            <p:ph type="pic" idx="14"/>
          </p:nvPr>
        </p:nvSpPr>
        <p:spPr>
          <a:xfrm>
            <a:off x="368300" y="444500"/>
            <a:ext cx="12268200" cy="632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" name="Title Text"/>
          <p:cNvSpPr txBox="1"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"/>
          <p:cNvSpPr/>
          <p:nvPr/>
        </p:nvSpPr>
        <p:spPr>
          <a:xfrm>
            <a:off x="406400" y="48641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" name="Line"/>
          <p:cNvSpPr/>
          <p:nvPr/>
        </p:nvSpPr>
        <p:spPr>
          <a:xfrm>
            <a:off x="406400" y="49149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Line"/>
          <p:cNvSpPr/>
          <p:nvPr/>
        </p:nvSpPr>
        <p:spPr>
          <a:xfrm>
            <a:off x="406400" y="52705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9" name="Line"/>
          <p:cNvSpPr/>
          <p:nvPr/>
        </p:nvSpPr>
        <p:spPr>
          <a:xfrm>
            <a:off x="406400" y="53213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le Text"/>
          <p:cNvSpPr txBox="1"/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52" name="Body Level One…"/>
          <p:cNvSpPr txBox="1"/>
          <p:nvPr>
            <p:ph type="body" sz="quarter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Line"/>
          <p:cNvSpPr/>
          <p:nvPr/>
        </p:nvSpPr>
        <p:spPr>
          <a:xfrm>
            <a:off x="406400" y="25654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8" name="Line"/>
          <p:cNvSpPr/>
          <p:nvPr/>
        </p:nvSpPr>
        <p:spPr>
          <a:xfrm>
            <a:off x="406400" y="2616200"/>
            <a:ext cx="5689600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9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defRPr sz="3000"/>
            </a:lvl1pPr>
            <a:lvl2pPr marL="762000" indent="-381000">
              <a:defRPr sz="3000"/>
            </a:lvl2pPr>
            <a:lvl3pPr marL="1143000" indent="-381000">
              <a:defRPr sz="3000"/>
            </a:lvl3pPr>
            <a:lvl4pPr marL="1524000" indent="-381000">
              <a:defRPr sz="3000"/>
            </a:lvl4pPr>
            <a:lvl5pPr marL="1905000" indent="-381000"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  <a:lvl2pPr>
              <a:spcBef>
                <a:spcPts val="4200"/>
              </a:spcBef>
            </a:lvl2pPr>
            <a:lvl3pPr>
              <a:spcBef>
                <a:spcPts val="4200"/>
              </a:spcBef>
            </a:lvl3pPr>
            <a:lvl4pPr>
              <a:spcBef>
                <a:spcPts val="4200"/>
              </a:spcBef>
            </a:lvl4pPr>
            <a:lvl5pPr>
              <a:spcBef>
                <a:spcPts val="42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6502400" y="4813300"/>
            <a:ext cx="6121400" cy="435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half" idx="14"/>
          </p:nvPr>
        </p:nvSpPr>
        <p:spPr>
          <a:xfrm>
            <a:off x="6502400" y="444500"/>
            <a:ext cx="61214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idx="15"/>
          </p:nvPr>
        </p:nvSpPr>
        <p:spPr>
          <a:xfrm>
            <a:off x="368300" y="444500"/>
            <a:ext cx="6121400" cy="872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06400" y="25654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406400" y="2616200"/>
            <a:ext cx="12192001" cy="127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2331700" y="9220199"/>
            <a:ext cx="317500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28" strike="noStrike" sz="6400" u="none">
          <a:ln>
            <a:noFill/>
          </a:ln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0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01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152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03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2540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3048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3556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4064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4572000" marR="0" indent="-508000" algn="l" defTabSz="584200" latinLnBrk="0">
        <a:lnSpc>
          <a:spcPct val="100000"/>
        </a:lnSpc>
        <a:spcBef>
          <a:spcPts val="38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french-revolution-tour-history-france.jpg" descr="french-revolution-tour-history-france.jp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0337" t="0" r="10337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4" name="Psychology of Chan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pc="-125" sz="6272"/>
            </a:lvl1pPr>
          </a:lstStyle>
          <a:p>
            <a:pPr/>
            <a:r>
              <a:t>Psychology of Change</a:t>
            </a:r>
          </a:p>
        </p:txBody>
      </p:sp>
      <p:sp>
        <p:nvSpPr>
          <p:cNvPr id="135" name="Week 3 - The Age of Revolution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Week 3 - The Age of Revolutions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B5D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s.jpg" descr="imag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026" y="-473351"/>
            <a:ext cx="12979401" cy="998805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Working Cla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Working Class</a:t>
            </a:r>
          </a:p>
        </p:txBody>
      </p:sp>
      <p:sp>
        <p:nvSpPr>
          <p:cNvPr id="163" name="Proletariat meant the workers of the means of production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Proletariat meant the workers of the means of production. </a:t>
            </a:r>
          </a:p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Workers contribute their labor for a wage…no longer own the means to production. </a:t>
            </a:r>
          </a:p>
          <a:p>
            <a:pPr marL="476250" indent="-476250">
              <a:buClr>
                <a:srgbClr val="FFFFFF"/>
              </a:buClr>
              <a:buFont typeface="Times"/>
              <a:buChar char="•"/>
              <a:defRPr b="1" sz="5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rPr b="0"/>
              <a:t>The emergence of factories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event-1775-1783-american-revolution.jpg" descr="event-1775-1783-american-revolution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1250" t="0" r="3125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6" name="American Revol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/>
            <a:r>
              <a:t>American Revolution</a:t>
            </a:r>
          </a:p>
        </p:txBody>
      </p:sp>
      <p:sp>
        <p:nvSpPr>
          <p:cNvPr id="167" name="Social Change - Industrialism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Social Change - Industrialism </a:t>
            </a:r>
          </a:p>
          <a:p>
            <a:pPr/>
            <a:r>
              <a:t>Growing Demands for Liberty and Equality</a:t>
            </a:r>
          </a:p>
          <a:p>
            <a:pPr/>
            <a:r>
              <a:t>Enlightenment ideas = Reform and Change —&gt; Politics </a:t>
            </a:r>
          </a:p>
          <a:p>
            <a:pPr/>
            <a:r>
              <a:t>Seven Years’ War 1756-1763 = Growing Need for Tax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he Need to T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Need to Tax</a:t>
            </a:r>
          </a:p>
        </p:txBody>
      </p:sp>
      <p:sp>
        <p:nvSpPr>
          <p:cNvPr id="170" name="The cost of war increased the need to tax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cost of war increased the need to tax </a:t>
            </a:r>
          </a:p>
          <a:p>
            <a:pPr/>
            <a:r>
              <a:t>Proclamation Line of 1763 </a:t>
            </a:r>
          </a:p>
          <a:p>
            <a:pPr/>
            <a:r>
              <a:t>British maintained a large army in the colonies which sets off a series of tax acts.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818" t="0" r="27818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3" name="Britain takes A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/>
            <a:r>
              <a:t>Britain takes ACTion</a:t>
            </a:r>
          </a:p>
        </p:txBody>
      </p:sp>
      <p:sp>
        <p:nvSpPr>
          <p:cNvPr id="174" name="1764 - Sugar &amp; Currency Act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1764 - Sugar &amp; Currency Acts</a:t>
            </a:r>
          </a:p>
          <a:p>
            <a:pPr/>
            <a:r>
              <a:t>1765 - Stamp &amp; Quartering Acts</a:t>
            </a:r>
          </a:p>
          <a:p>
            <a:pPr/>
            <a:r>
              <a:t>1767 - Townshend Revenue Acts</a:t>
            </a:r>
          </a:p>
          <a:p>
            <a:pPr/>
            <a:r>
              <a:t>1773 - Tea Act </a:t>
            </a:r>
          </a:p>
          <a:p>
            <a:pPr/>
            <a:r>
              <a:t>1774 - Coercive “Intolerable” Acts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eclaration of Independ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Declaration of Independence 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950" y="2159126"/>
            <a:ext cx="6159500" cy="731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0650" y="4098379"/>
            <a:ext cx="6166601" cy="4096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Unknown.jpeg" descr="Unknown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502400" y="3310842"/>
            <a:ext cx="6502400" cy="4503516"/>
          </a:xfrm>
          <a:prstGeom prst="rect">
            <a:avLst/>
          </a:prstGeom>
        </p:spPr>
      </p:pic>
      <p:sp>
        <p:nvSpPr>
          <p:cNvPr id="181" name="1775-178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1775-1783</a:t>
            </a:r>
          </a:p>
        </p:txBody>
      </p:sp>
      <p:sp>
        <p:nvSpPr>
          <p:cNvPr id="182" name="The Spanish, Dutch, and French all side with colonist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Spanish, Dutch, and French all side with colonists. </a:t>
            </a:r>
          </a:p>
          <a:p>
            <a:pPr/>
            <a:r>
              <a:t>Through a series of battles, the colonists were able to oust the British troops in 1781.</a:t>
            </a:r>
          </a:p>
          <a:p>
            <a:pPr/>
            <a:r>
              <a:t>Treaty of Paris 1783 </a:t>
            </a:r>
          </a:p>
          <a:p>
            <a:pPr/>
            <a:r>
              <a:t>Articles of Confederation 1783-1791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actors Leading to France’s Revol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Factors Leading to France’s Revolt</a:t>
            </a:r>
          </a:p>
        </p:txBody>
      </p:sp>
      <p:sp>
        <p:nvSpPr>
          <p:cNvPr id="185" name="Economic Crisi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5762" indent="-385762" defTabSz="473201">
              <a:spcBef>
                <a:spcPts val="3400"/>
              </a:spcBef>
              <a:buClr>
                <a:srgbClr val="FFFFFF"/>
              </a:buClr>
              <a:buFont typeface="Times"/>
              <a:buChar char="•"/>
              <a:defRPr sz="4050"/>
            </a:pPr>
            <a:r>
              <a:t>Economic Crisis </a:t>
            </a:r>
          </a:p>
          <a:p>
            <a:pPr marL="441838" indent="-395020" defTabSz="473201">
              <a:spcBef>
                <a:spcPts val="3400"/>
              </a:spcBef>
              <a:buClr>
                <a:srgbClr val="FFFFFF"/>
              </a:buClr>
              <a:buSzTx/>
              <a:buFont typeface="Times"/>
              <a:buNone/>
              <a:defRPr sz="3078"/>
            </a:pPr>
            <a:r>
              <a:rPr sz="4050"/>
              <a:t>		</a:t>
            </a:r>
            <a:r>
              <a:rPr i="1" sz="4050"/>
              <a:t>- Seven Years’ War: 1756-1763</a:t>
            </a:r>
            <a:endParaRPr i="1" sz="4050"/>
          </a:p>
          <a:p>
            <a:pPr marL="441838" indent="-395020" defTabSz="473201">
              <a:spcBef>
                <a:spcPts val="3400"/>
              </a:spcBef>
              <a:buClr>
                <a:srgbClr val="FFFFFF"/>
              </a:buClr>
              <a:buSzTx/>
              <a:buFont typeface="Times"/>
              <a:buNone/>
              <a:defRPr sz="3078"/>
            </a:pPr>
            <a:r>
              <a:rPr i="1" sz="4050"/>
              <a:t>		- American Revolution</a:t>
            </a:r>
            <a:r>
              <a:rPr sz="4050"/>
              <a:t> </a:t>
            </a:r>
            <a:endParaRPr sz="4050"/>
          </a:p>
          <a:p>
            <a:pPr marL="385762" indent="-385762" defTabSz="473201">
              <a:spcBef>
                <a:spcPts val="3400"/>
              </a:spcBef>
              <a:buClr>
                <a:srgbClr val="FFFFFF"/>
              </a:buClr>
              <a:buFont typeface="Times"/>
              <a:buChar char="•"/>
              <a:defRPr sz="4050"/>
            </a:pPr>
            <a:r>
              <a:t>Unstable Monarchy </a:t>
            </a:r>
          </a:p>
          <a:p>
            <a:pPr marL="385762" indent="-385762" defTabSz="473201">
              <a:spcBef>
                <a:spcPts val="3400"/>
              </a:spcBef>
              <a:buClr>
                <a:srgbClr val="FFFFFF"/>
              </a:buClr>
              <a:buFont typeface="Times"/>
              <a:buChar char="•"/>
              <a:defRPr sz="4050"/>
            </a:pPr>
            <a:r>
              <a:t>Enlightenment Ideas </a:t>
            </a:r>
          </a:p>
          <a:p>
            <a:pPr marL="441838" indent="-395020" defTabSz="473201">
              <a:spcBef>
                <a:spcPts val="3400"/>
              </a:spcBef>
              <a:buClr>
                <a:srgbClr val="FFFFFF"/>
              </a:buClr>
              <a:buSzTx/>
              <a:buFont typeface="Times"/>
              <a:buNone/>
              <a:defRPr sz="3078"/>
            </a:pPr>
            <a:r>
              <a:rPr sz="4050"/>
              <a:t>		</a:t>
            </a:r>
            <a:r>
              <a:rPr i="1" sz="4050"/>
              <a:t>- Reform</a:t>
            </a:r>
            <a:r>
              <a:rPr sz="405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n the Eve of Revol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52" sz="7600"/>
            </a:lvl1pPr>
          </a:lstStyle>
          <a:p>
            <a:pPr/>
            <a:r>
              <a:t>On the Eve of Revolution</a:t>
            </a:r>
          </a:p>
        </p:txBody>
      </p:sp>
      <p:sp>
        <p:nvSpPr>
          <p:cNvPr id="188" name="The death of Louis XV in 1774 brought political turmoil to Fran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The death of Louis XV in 1774 brought political turmoil to France</a:t>
            </a:r>
          </a:p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Depleting economic system</a:t>
            </a:r>
          </a:p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New Tax Scheme failed (Rene Maupeou) and the French parlements were at war with each other.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he Burden of Deb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Burden of Debt </a:t>
            </a:r>
          </a:p>
        </p:txBody>
      </p:sp>
      <p:sp>
        <p:nvSpPr>
          <p:cNvPr id="191" name="Rene Maupeou: 1770-74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87679" indent="-487679" defTabSz="560831">
              <a:spcBef>
                <a:spcPts val="4000"/>
              </a:spcBef>
              <a:defRPr sz="3648"/>
            </a:pPr>
            <a:r>
              <a:t>Rene Maupeou: 1770-74 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Jacques Turgot: 1774-76 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Jacques Necker: 1776-1783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Charles de Calonne: 1783-87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Archbishop Brienne: 1787-88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Jacques Necker: 1789 returns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Reynolds-dilettanti.jpg" descr="Reynolds-dilettanti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7973" t="8593" r="40646" b="0"/>
          <a:stretch>
            <a:fillRect/>
          </a:stretch>
        </p:blipFill>
        <p:spPr>
          <a:xfrm>
            <a:off x="6502400" y="0"/>
            <a:ext cx="6502400" cy="8915400"/>
          </a:xfrm>
          <a:prstGeom prst="rect">
            <a:avLst/>
          </a:prstGeom>
        </p:spPr>
      </p:pic>
      <p:sp>
        <p:nvSpPr>
          <p:cNvPr id="138" name="Modern 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Modern Age</a:t>
            </a:r>
          </a:p>
        </p:txBody>
      </p:sp>
      <p:sp>
        <p:nvSpPr>
          <p:cNvPr id="139" name="Revolutions - Process of Chang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Revolutions - Process of Change </a:t>
            </a:r>
          </a:p>
          <a:p>
            <a:pPr/>
            <a:r>
              <a:t>Middle Ages —&gt; Modernity </a:t>
            </a:r>
          </a:p>
          <a:p>
            <a:pPr lvl="1"/>
            <a:r>
              <a:t>Role of the Individual in Society</a:t>
            </a:r>
          </a:p>
          <a:p>
            <a:pPr lvl="1"/>
            <a:r>
              <a:t>Social Contract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Assembly of Notab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52" sz="7600"/>
            </a:lvl1pPr>
          </a:lstStyle>
          <a:p>
            <a:pPr/>
            <a:r>
              <a:t>Assembly of Notables</a:t>
            </a:r>
          </a:p>
        </p:txBody>
      </p:sp>
      <p:sp>
        <p:nvSpPr>
          <p:cNvPr id="194" name="Charles de Calonne: 1734-1802 became the minister of finan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6845" indent="-476845" defTabSz="519937">
              <a:lnSpc>
                <a:spcPct val="90000"/>
              </a:lnSpc>
              <a:spcBef>
                <a:spcPts val="3700"/>
              </a:spcBef>
              <a:buClr>
                <a:srgbClr val="FFFFFF"/>
              </a:buClr>
              <a:buFont typeface="Times"/>
              <a:buChar char="•"/>
              <a:defRPr sz="3382"/>
            </a:pPr>
            <a:r>
              <a:rPr sz="4450"/>
              <a:t>Charles de Calonne: 1734-1802 became the minister of finance</a:t>
            </a:r>
            <a:endParaRPr sz="4450"/>
          </a:p>
          <a:p>
            <a:pPr marL="476845" indent="-476845" defTabSz="519937">
              <a:lnSpc>
                <a:spcPct val="90000"/>
              </a:lnSpc>
              <a:spcBef>
                <a:spcPts val="3700"/>
              </a:spcBef>
              <a:buClr>
                <a:srgbClr val="FFFFFF"/>
              </a:buClr>
              <a:buFont typeface="Times"/>
              <a:buChar char="•"/>
              <a:defRPr sz="3382"/>
            </a:pPr>
            <a:r>
              <a:rPr sz="4450"/>
              <a:t>New Land Tax and Internal Revenues. </a:t>
            </a:r>
            <a:endParaRPr sz="4450"/>
          </a:p>
          <a:p>
            <a:pPr marL="476845" indent="-476845" defTabSz="519937">
              <a:lnSpc>
                <a:spcPct val="90000"/>
              </a:lnSpc>
              <a:spcBef>
                <a:spcPts val="3700"/>
              </a:spcBef>
              <a:buClr>
                <a:srgbClr val="FFFFFF"/>
              </a:buClr>
              <a:buFont typeface="Times"/>
              <a:buChar char="•"/>
              <a:defRPr sz="3382"/>
            </a:pPr>
            <a:r>
              <a:rPr sz="4450"/>
              <a:t>In 1787, called for a meeting of the </a:t>
            </a:r>
            <a:r>
              <a:rPr i="1" sz="4450">
                <a:latin typeface="Times"/>
                <a:ea typeface="Times"/>
                <a:cs typeface="Times"/>
                <a:sym typeface="Times"/>
              </a:rPr>
              <a:t>Assembly of Notables—</a:t>
            </a:r>
            <a:r>
              <a:rPr sz="4450"/>
              <a:t>a group of the top aristocrats in France. </a:t>
            </a:r>
            <a:endParaRPr sz="4450"/>
          </a:p>
          <a:p>
            <a:pPr marL="423862" indent="-423862" defTabSz="519937">
              <a:lnSpc>
                <a:spcPct val="90000"/>
              </a:lnSpc>
              <a:spcBef>
                <a:spcPts val="3700"/>
              </a:spcBef>
              <a:buClr>
                <a:srgbClr val="FFFFFF"/>
              </a:buClr>
              <a:buFont typeface="Times"/>
              <a:buChar char="•"/>
              <a:defRPr sz="4450">
                <a:effectLst>
                  <a:outerShdw sx="100000" sy="100000" kx="0" ky="0" algn="b" rotWithShape="0" blurRad="11303" dist="22606" dir="2700000">
                    <a:srgbClr val="000000"/>
                  </a:outerShdw>
                </a:effectLst>
              </a:defRPr>
            </a:pPr>
            <a:r>
              <a:t>The meeting backfired!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Estates Gener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68" sz="8400"/>
            </a:lvl1pPr>
          </a:lstStyle>
          <a:p>
            <a:pPr/>
            <a:r>
              <a:t>Estates General</a:t>
            </a:r>
          </a:p>
        </p:txBody>
      </p:sp>
      <p:sp>
        <p:nvSpPr>
          <p:cNvPr id="197" name="The Assembly of Notables refused Calonne’s policy and demanded direct control of the government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7193" indent="-407193">
              <a:lnSpc>
                <a:spcPct val="90000"/>
              </a:lnSpc>
              <a:buClr>
                <a:srgbClr val="FFFFFF"/>
              </a:buClr>
              <a:buFont typeface="Times"/>
              <a:buChar char="•"/>
            </a:pPr>
            <a:r>
              <a:t>The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Assembly of Notables </a:t>
            </a:r>
            <a:r>
              <a:t>refused Calonne’s policy and demanded direct control of the government. </a:t>
            </a:r>
          </a:p>
          <a:p>
            <a:pPr marL="407193" indent="-407193">
              <a:lnSpc>
                <a:spcPct val="90000"/>
              </a:lnSpc>
              <a:buClr>
                <a:srgbClr val="FFFFFF"/>
              </a:buClr>
              <a:buFont typeface="Times"/>
              <a:buChar char="•"/>
            </a:pPr>
            <a:r>
              <a:t>The Notables called for the reappointment of Necker and an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Estates General</a:t>
            </a:r>
            <a:r>
              <a:t>. </a:t>
            </a:r>
          </a:p>
          <a:p>
            <a:pPr marL="407193" indent="-407193">
              <a:lnSpc>
                <a:spcPct val="90000"/>
              </a:lnSpc>
              <a:buClr>
                <a:srgbClr val="FFFFFF"/>
              </a:buClr>
              <a:buFont typeface="Times"/>
              <a:buChar char="•"/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t>Enlightenment established a need for REFORM … and gave aristocrats leverage.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9" y="1733973"/>
            <a:ext cx="11054082" cy="6364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9" y="866986"/>
            <a:ext cx="11054082" cy="7802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he Mee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pc="-168" sz="8400"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</a:defRPr>
            </a:pPr>
            <a:r>
              <a:rPr b="0"/>
              <a:t>The Meeting</a:t>
            </a:r>
            <a:r>
              <a:t> </a:t>
            </a:r>
          </a:p>
        </p:txBody>
      </p:sp>
      <p:sp>
        <p:nvSpPr>
          <p:cNvPr id="204" name="Versailles: May 5, 1789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4337" indent="-414337" defTabSz="508254">
              <a:spcBef>
                <a:spcPts val="3600"/>
              </a:spcBef>
              <a:buClr>
                <a:srgbClr val="FFFFFF"/>
              </a:buClr>
              <a:buFont typeface="Times"/>
              <a:buChar char="•"/>
              <a:defRPr sz="4350"/>
            </a:pPr>
            <a:r>
              <a:t>Versailles: May 5, 1789</a:t>
            </a:r>
          </a:p>
          <a:p>
            <a:pPr marL="414337" indent="-414337" defTabSz="508254">
              <a:spcBef>
                <a:spcPts val="3600"/>
              </a:spcBef>
              <a:buClr>
                <a:srgbClr val="FFFFFF"/>
              </a:buClr>
              <a:buFont typeface="Times"/>
              <a:buChar char="•"/>
              <a:defRPr sz="4350"/>
            </a:pPr>
            <a:r>
              <a:t>Royal council had doubled the membership of the Third Estate</a:t>
            </a:r>
          </a:p>
          <a:p>
            <a:pPr marL="474566" indent="-424281" defTabSz="508254">
              <a:spcBef>
                <a:spcPts val="3600"/>
              </a:spcBef>
              <a:buClr>
                <a:srgbClr val="FFFFFF"/>
              </a:buClr>
              <a:buSzTx/>
              <a:buFont typeface="Times"/>
              <a:buNone/>
              <a:defRPr sz="4350"/>
            </a:pPr>
            <a:r>
              <a:t>			- economic reform</a:t>
            </a:r>
          </a:p>
          <a:p>
            <a:pPr marL="474566" indent="-424281" defTabSz="508254">
              <a:spcBef>
                <a:spcPts val="3600"/>
              </a:spcBef>
              <a:buClr>
                <a:srgbClr val="FFFFFF"/>
              </a:buClr>
              <a:buSzTx/>
              <a:buFont typeface="Times"/>
              <a:buNone/>
              <a:defRPr sz="4350"/>
            </a:pPr>
            <a:r>
              <a:t>			- political reform </a:t>
            </a:r>
          </a:p>
          <a:p>
            <a:pPr marL="466129" indent="-466129" defTabSz="508254">
              <a:spcBef>
                <a:spcPts val="3600"/>
              </a:spcBef>
              <a:buClr>
                <a:srgbClr val="FFFFFF"/>
              </a:buClr>
              <a:buFont typeface="Times"/>
              <a:buChar char="•"/>
              <a:defRPr sz="3306"/>
            </a:pPr>
            <a:r>
              <a:rPr i="1" sz="4350">
                <a:latin typeface="Times"/>
                <a:ea typeface="Times"/>
                <a:cs typeface="Times"/>
                <a:sym typeface="Times"/>
              </a:rPr>
              <a:t>Cahiers de Doleances</a:t>
            </a:r>
            <a:r>
              <a:rPr sz="4350">
                <a:latin typeface="Times"/>
                <a:ea typeface="Times"/>
                <a:cs typeface="Times"/>
                <a:sym typeface="Times"/>
              </a:rPr>
              <a:t> - Grievances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National Assembl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68" sz="8400"/>
            </a:lvl1pPr>
          </a:lstStyle>
          <a:p>
            <a:pPr/>
            <a:r>
              <a:t>National Assembly</a:t>
            </a:r>
          </a:p>
        </p:txBody>
      </p:sp>
      <p:sp>
        <p:nvSpPr>
          <p:cNvPr id="207" name="The Third Estate organized a standoff against Louis XVI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51542" indent="-551542" defTabSz="560831">
              <a:lnSpc>
                <a:spcPct val="90000"/>
              </a:lnSpc>
              <a:spcBef>
                <a:spcPts val="4000"/>
              </a:spcBef>
              <a:defRPr sz="4800"/>
            </a:pPr>
            <a:r>
              <a:t>The Third Estate organized a standoff against Louis XVI. </a:t>
            </a:r>
          </a:p>
          <a:p>
            <a:pPr marL="551542" indent="-551542" defTabSz="560831">
              <a:lnSpc>
                <a:spcPct val="90000"/>
              </a:lnSpc>
              <a:spcBef>
                <a:spcPts val="4000"/>
              </a:spcBef>
              <a:defRPr sz="4800"/>
            </a:pPr>
            <a:r>
              <a:t>The standoff lasted a few weeks - wanted a new legislative body. </a:t>
            </a:r>
          </a:p>
          <a:p>
            <a:pPr marL="551542" indent="-551542" defTabSz="560831">
              <a:lnSpc>
                <a:spcPct val="90000"/>
              </a:lnSpc>
              <a:spcBef>
                <a:spcPts val="4000"/>
              </a:spcBef>
              <a:defRPr sz="4800"/>
            </a:pPr>
            <a:r>
              <a:t>They circumvented the Monarchy and formed a National Assembly on June 17, 1789.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983" y="-1"/>
            <a:ext cx="1314478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Mirabeau-and-Monsieur-de-Dreux-Breze-at-the-Assemblee-des-Deputes-23rd-June-1789-xx-Joseph-Desire-Court.jpg" descr="Mirabeau-and-Monsieur-de-Dreux-Breze-at-the-Assemblee-des-Deputes-23rd-June-1789-xx-Joseph-Desire-Court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84179" y="269322"/>
            <a:ext cx="12620122" cy="9707786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1093" y="866986"/>
            <a:ext cx="9902614" cy="7802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3706" y="866986"/>
            <a:ext cx="10415130" cy="7802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executionCharles-teaser.jpg" descr="executionCharles-teas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726" r="0" b="2726"/>
          <a:stretch>
            <a:fillRect/>
          </a:stretch>
        </p:blipFill>
        <p:spPr>
          <a:xfrm>
            <a:off x="1344325" y="0"/>
            <a:ext cx="1031615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462" y="372533"/>
            <a:ext cx="12085885" cy="8834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he Constit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52" sz="7600"/>
            </a:lvl1pPr>
          </a:lstStyle>
          <a:p>
            <a:pPr/>
            <a:r>
              <a:t>The Constitution</a:t>
            </a:r>
          </a:p>
        </p:txBody>
      </p:sp>
      <p:sp>
        <p:nvSpPr>
          <p:cNvPr id="222" name="Declaration of the Rights of Man and Citizen – August 27, 1789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2762" indent="-382762" defTabSz="549148">
              <a:spcBef>
                <a:spcPts val="3900"/>
              </a:spcBef>
              <a:buClr>
                <a:srgbClr val="FFFFFF"/>
              </a:buClr>
              <a:buFont typeface="Times"/>
              <a:buChar char="•"/>
              <a:defRPr sz="3572"/>
            </a:pPr>
            <a:r>
              <a:rPr i="1"/>
              <a:t>Declaration of the Rights of Man and Citizen </a:t>
            </a:r>
            <a:r>
              <a:t>– August 27, 1789</a:t>
            </a:r>
          </a:p>
          <a:p>
            <a:pPr marL="382762" indent="-382762" defTabSz="549148">
              <a:spcBef>
                <a:spcPts val="3900"/>
              </a:spcBef>
              <a:buClr>
                <a:srgbClr val="FFFFFF"/>
              </a:buClr>
              <a:buFont typeface="Times"/>
              <a:buChar char="•"/>
              <a:defRPr sz="3572"/>
            </a:pPr>
            <a:r>
              <a:t>The Assembly, however, will not ratify the Constitution until 1791. </a:t>
            </a:r>
          </a:p>
          <a:p>
            <a:pPr marL="382762" indent="-382762" defTabSz="549148">
              <a:spcBef>
                <a:spcPts val="3900"/>
              </a:spcBef>
              <a:buClr>
                <a:srgbClr val="FFFFFF"/>
              </a:buClr>
              <a:buFont typeface="Times"/>
              <a:buChar char="•"/>
              <a:defRPr sz="3572"/>
            </a:pPr>
            <a:r>
              <a:t>Political goal was to establish: </a:t>
            </a:r>
          </a:p>
          <a:p>
            <a:pPr marL="512750" indent="-458419" defTabSz="549148">
              <a:spcBef>
                <a:spcPts val="3900"/>
              </a:spcBef>
              <a:buClr>
                <a:srgbClr val="FFFFFF"/>
              </a:buClr>
              <a:buSzTx/>
              <a:buFont typeface="Times"/>
              <a:buNone/>
              <a:defRPr sz="3572"/>
            </a:pPr>
            <a:r>
              <a:t>			- Constitutional Monarchy</a:t>
            </a:r>
          </a:p>
          <a:p>
            <a:pPr marL="512750" indent="-458419" defTabSz="549148">
              <a:spcBef>
                <a:spcPts val="3900"/>
              </a:spcBef>
              <a:buClr>
                <a:srgbClr val="FFFFFF"/>
              </a:buClr>
              <a:buSzTx/>
              <a:buFont typeface="Times"/>
              <a:buNone/>
              <a:defRPr sz="3572"/>
            </a:pPr>
            <a:r>
              <a:t>			- Legislative Assembly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olitical Chan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68" sz="8400"/>
            </a:lvl1pPr>
          </a:lstStyle>
          <a:p>
            <a:pPr/>
            <a:r>
              <a:t>Political Changes</a:t>
            </a:r>
          </a:p>
        </p:txBody>
      </p:sp>
      <p:sp>
        <p:nvSpPr>
          <p:cNvPr id="225" name="Active and Passive Citizen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1962" indent="-461962" defTabSz="566674">
              <a:lnSpc>
                <a:spcPct val="90000"/>
              </a:lnSpc>
              <a:spcBef>
                <a:spcPts val="4000"/>
              </a:spcBef>
              <a:buClr>
                <a:srgbClr val="FFFFFF"/>
              </a:buClr>
              <a:buFont typeface="Times"/>
              <a:buChar char="•"/>
              <a:defRPr sz="4850"/>
            </a:pPr>
            <a:r>
              <a:t>Active and Passive Citizens. </a:t>
            </a:r>
          </a:p>
          <a:p>
            <a:pPr lvl="1" marL="868929" indent="-376169" defTabSz="566674">
              <a:lnSpc>
                <a:spcPct val="90000"/>
              </a:lnSpc>
              <a:spcBef>
                <a:spcPts val="4000"/>
              </a:spcBef>
              <a:buClr>
                <a:srgbClr val="FFFFFF"/>
              </a:buClr>
              <a:buFont typeface="Times"/>
              <a:buChar char="–"/>
              <a:defRPr sz="3686"/>
            </a:pPr>
            <a:r>
              <a:t>Only men paying annual taxes equal to three day of local labor could vote. </a:t>
            </a:r>
          </a:p>
          <a:p>
            <a:pPr marL="461962" indent="-461962" defTabSz="566674">
              <a:lnSpc>
                <a:spcPct val="90000"/>
              </a:lnSpc>
              <a:spcBef>
                <a:spcPts val="4000"/>
              </a:spcBef>
              <a:buClr>
                <a:srgbClr val="FFFFFF"/>
              </a:buClr>
              <a:buFont typeface="Times"/>
              <a:buChar char="•"/>
              <a:defRPr sz="4850"/>
            </a:pPr>
            <a:r>
              <a:t>Status based on property, not heritage. </a:t>
            </a:r>
          </a:p>
          <a:p>
            <a:pPr marL="461962" indent="-461962" defTabSz="566674">
              <a:lnSpc>
                <a:spcPct val="90000"/>
              </a:lnSpc>
              <a:spcBef>
                <a:spcPts val="4000"/>
              </a:spcBef>
              <a:buClr>
                <a:srgbClr val="FFFFFF"/>
              </a:buClr>
              <a:buFont typeface="Times"/>
              <a:buChar char="•"/>
              <a:defRPr sz="4850"/>
            </a:pPr>
            <a:r>
              <a:t>Split up the Provinces into Departments.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Unstable El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68" sz="8400"/>
            </a:lvl1pPr>
          </a:lstStyle>
          <a:p>
            <a:pPr/>
            <a:r>
              <a:t>Unstable Elements</a:t>
            </a:r>
          </a:p>
        </p:txBody>
      </p:sp>
      <p:sp>
        <p:nvSpPr>
          <p:cNvPr id="228" name="Louis XVI was reluctant to chang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Louis XVI was reluctant to change. </a:t>
            </a:r>
          </a:p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Resentment from the aristocracy.</a:t>
            </a:r>
          </a:p>
          <a:p>
            <a:pPr marL="476250" indent="-476250">
              <a:buClr>
                <a:srgbClr val="FFFFFF"/>
              </a:buClr>
              <a:buFont typeface="Times"/>
              <a:buChar char="•"/>
              <a:defRPr b="1" sz="5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rPr b="0"/>
              <a:t>Workers &amp; Peasants felt left out.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he Second Wa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68" sz="8400"/>
            </a:lvl1pPr>
          </a:lstStyle>
          <a:p>
            <a:pPr/>
            <a:r>
              <a:t>The Second Wave</a:t>
            </a:r>
          </a:p>
        </p:txBody>
      </p:sp>
      <p:sp>
        <p:nvSpPr>
          <p:cNvPr id="231" name="Deposed the Monarchy and established a Republic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 defTabSz="560831">
              <a:spcBef>
                <a:spcPts val="4000"/>
              </a:spcBef>
              <a:buClr>
                <a:srgbClr val="FFFFFF"/>
              </a:buClr>
              <a:buFont typeface="Times"/>
              <a:buChar char="•"/>
              <a:defRPr sz="4800"/>
            </a:pPr>
            <a:r>
              <a:t>Deposed the Monarchy and established a Republic. </a:t>
            </a:r>
          </a:p>
          <a:p>
            <a:pPr lvl="1" marL="859971" indent="-372291" defTabSz="560831">
              <a:spcBef>
                <a:spcPts val="4000"/>
              </a:spcBef>
              <a:buClr>
                <a:srgbClr val="FFFFFF"/>
              </a:buClr>
              <a:buFont typeface="Times"/>
              <a:buChar char="–"/>
              <a:defRPr b="1" sz="3648"/>
            </a:pPr>
            <a:r>
              <a:t>Liberty, Equality, &amp; Brotherhood</a:t>
            </a:r>
          </a:p>
          <a:p>
            <a:pPr marL="514350" indent="-514350" defTabSz="560831">
              <a:spcBef>
                <a:spcPts val="4000"/>
              </a:spcBef>
              <a:buClr>
                <a:srgbClr val="FFFFFF"/>
              </a:buClr>
              <a:buFont typeface="Times"/>
              <a:buChar char="•"/>
              <a:defRPr sz="3648"/>
            </a:pPr>
            <a:r>
              <a:rPr sz="4800"/>
              <a:t>In 1792, </a:t>
            </a:r>
            <a:r>
              <a:rPr i="1" sz="4800">
                <a:latin typeface="Times"/>
                <a:ea typeface="Times"/>
                <a:cs typeface="Times"/>
                <a:sym typeface="Times"/>
              </a:rPr>
              <a:t>Paris Commune </a:t>
            </a:r>
            <a:r>
              <a:rPr sz="4800"/>
              <a:t>formed and the </a:t>
            </a:r>
            <a:r>
              <a:rPr i="1" sz="4800">
                <a:latin typeface="Times"/>
                <a:ea typeface="Times"/>
                <a:cs typeface="Times"/>
                <a:sym typeface="Times"/>
              </a:rPr>
              <a:t>September Massacres </a:t>
            </a:r>
            <a:r>
              <a:rPr sz="4800"/>
              <a:t>began. </a:t>
            </a:r>
            <a:endParaRPr sz="4800"/>
          </a:p>
          <a:p>
            <a:pPr marL="514350" indent="-514350" defTabSz="560831">
              <a:spcBef>
                <a:spcPts val="4000"/>
              </a:spcBef>
              <a:buClr>
                <a:srgbClr val="FFFFFF"/>
              </a:buClr>
              <a:buFont typeface="Times"/>
              <a:buChar char="•"/>
              <a:defRPr sz="3648"/>
            </a:pPr>
            <a:r>
              <a:rPr i="1" sz="4800">
                <a:latin typeface="Times"/>
                <a:ea typeface="Times"/>
                <a:cs typeface="Times"/>
                <a:sym typeface="Times"/>
              </a:rPr>
              <a:t>Sans-Culottes - </a:t>
            </a:r>
            <a:r>
              <a:rPr sz="4800"/>
              <a:t>The Convention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613" y="758613"/>
            <a:ext cx="11379201" cy="8453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1439" y="758613"/>
            <a:ext cx="5199664" cy="812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200" y="-1"/>
            <a:ext cx="571895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ans-Culot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68" sz="8400"/>
            </a:lvl1pPr>
          </a:lstStyle>
          <a:p>
            <a:pPr/>
            <a:r>
              <a:t>Sans-Culottes</a:t>
            </a:r>
          </a:p>
        </p:txBody>
      </p:sp>
      <p:sp>
        <p:nvSpPr>
          <p:cNvPr id="240" name="In French “Without Breeches” basically the working man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In French “Without Breeches” basically the working man.</a:t>
            </a:r>
          </a:p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Left out of the Constitution…felt neglected. </a:t>
            </a:r>
          </a:p>
          <a:p>
            <a:pPr marL="476250" indent="-476250">
              <a:buClr>
                <a:srgbClr val="FFFFFF"/>
              </a:buClr>
              <a:buFont typeface="Times"/>
              <a:buChar char="•"/>
              <a:defRPr sz="5000"/>
            </a:pPr>
            <a:r>
              <a:t>Believed in shared political power and wanted to end the HUNGER!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A Turn of Ev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68" sz="8400"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</a:defRPr>
            </a:lvl1pPr>
          </a:lstStyle>
          <a:p>
            <a:pPr/>
            <a:r>
              <a:t>A Turn of Events</a:t>
            </a:r>
          </a:p>
        </p:txBody>
      </p:sp>
      <p:sp>
        <p:nvSpPr>
          <p:cNvPr id="243" name="The Jacobins and the sans-culottes formed the Mountain in Pari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5781" indent="-535781">
              <a:lnSpc>
                <a:spcPct val="90000"/>
              </a:lnSpc>
              <a:buClr>
                <a:srgbClr val="FFFFFF"/>
              </a:buClr>
              <a:buFont typeface="Times"/>
              <a:buChar char="•"/>
            </a:pPr>
            <a:r>
              <a:rPr sz="5000"/>
              <a:t>The Jacobins and the sans-culottes formed the </a:t>
            </a:r>
            <a:r>
              <a:rPr i="1" sz="5000"/>
              <a:t>Mountain </a:t>
            </a:r>
            <a:r>
              <a:rPr sz="5000"/>
              <a:t>in Paris.</a:t>
            </a:r>
            <a:endParaRPr sz="5000"/>
          </a:p>
          <a:p>
            <a:pPr marL="476250" indent="-476250">
              <a:lnSpc>
                <a:spcPct val="90000"/>
              </a:lnSpc>
              <a:buClr>
                <a:srgbClr val="FFFFFF"/>
              </a:buClr>
              <a:buFont typeface="Times"/>
              <a:buChar char="•"/>
              <a:defRPr sz="5000"/>
            </a:pPr>
            <a:r>
              <a:t>Main Goal was to overthrow the monarchy and establish a REPUBLIC!</a:t>
            </a:r>
          </a:p>
          <a:p>
            <a:pPr marL="476250" indent="-476250">
              <a:lnSpc>
                <a:spcPct val="90000"/>
              </a:lnSpc>
              <a:buClr>
                <a:srgbClr val="FFFFFF"/>
              </a:buClr>
              <a:buFont typeface="Times"/>
              <a:buChar char="•"/>
              <a:defRPr b="1" sz="5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pPr>
            <a:r>
              <a:rPr b="0"/>
              <a:t>In 1793, they put Louis XVI on trial for conspiring against liberty.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ackground to the Age of Revolu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/>
            <a:r>
              <a:t>Background to the Age of Revolutions </a:t>
            </a:r>
          </a:p>
        </p:txBody>
      </p:sp>
      <p:sp>
        <p:nvSpPr>
          <p:cNvPr id="144" name="Renaissance and Reform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Renaissance and Reformation </a:t>
            </a:r>
          </a:p>
          <a:p>
            <a:pPr/>
            <a:r>
              <a:t>Scientific Revolution </a:t>
            </a:r>
          </a:p>
          <a:p>
            <a:pPr/>
            <a:r>
              <a:t>English Civil War </a:t>
            </a:r>
          </a:p>
          <a:p>
            <a:pPr/>
            <a:r>
              <a:t>Enlightenment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7946" y="650239"/>
            <a:ext cx="5678312" cy="8344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HeadLouisXVI.jpg" descr="HeadLouisXVI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8284" y="142239"/>
            <a:ext cx="7574045" cy="9645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he Supreme Be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52" sz="7600"/>
            </a:lvl1pPr>
          </a:lstStyle>
          <a:p>
            <a:pPr/>
            <a:r>
              <a:t>The Supreme Being </a:t>
            </a:r>
          </a:p>
        </p:txBody>
      </p:sp>
      <p:pic>
        <p:nvPicPr>
          <p:cNvPr id="250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831253"/>
            <a:ext cx="13004801" cy="6922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9573" y="866986"/>
            <a:ext cx="6269850" cy="7802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he Direct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68" sz="8400"/>
            </a:lvl1pPr>
          </a:lstStyle>
          <a:p>
            <a:pPr/>
            <a:r>
              <a:t>The Directory</a:t>
            </a:r>
          </a:p>
        </p:txBody>
      </p:sp>
      <p:sp>
        <p:nvSpPr>
          <p:cNvPr id="257" name="Constitution of the Year III (1795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7193" indent="-407193">
              <a:buClr>
                <a:srgbClr val="FFFFFF"/>
              </a:buClr>
              <a:buFont typeface="Times"/>
              <a:buChar char="•"/>
            </a:pPr>
            <a:r>
              <a:t>Constitution of the Year III (1795) </a:t>
            </a:r>
          </a:p>
          <a:p>
            <a:pPr marL="407193" indent="-407193">
              <a:buClr>
                <a:srgbClr val="FFFFFF"/>
              </a:buClr>
              <a:buFont typeface="Times"/>
              <a:buChar char="•"/>
            </a:pPr>
            <a:r>
              <a:t>Legislature of two houses: (Bicameral)</a:t>
            </a:r>
          </a:p>
          <a:p>
            <a:pPr marL="545479" indent="-487680">
              <a:buClr>
                <a:srgbClr val="FFFFFF"/>
              </a:buClr>
              <a:buSzTx/>
              <a:buFont typeface="Times"/>
              <a:buNone/>
            </a:pPr>
            <a:r>
              <a:t>		- Council of Elders </a:t>
            </a:r>
          </a:p>
          <a:p>
            <a:pPr marL="545479" indent="-487680">
              <a:buClr>
                <a:srgbClr val="FFFFFF"/>
              </a:buClr>
              <a:buSzTx/>
              <a:buFont typeface="Times"/>
              <a:buNone/>
            </a:pPr>
            <a:r>
              <a:t>		- Council of Five Hundred</a:t>
            </a:r>
          </a:p>
          <a:p>
            <a:pPr marL="407193" indent="-407193">
              <a:buClr>
                <a:srgbClr val="FFFFFF"/>
              </a:buClr>
              <a:buFont typeface="Times"/>
              <a:buChar char="•"/>
            </a:pPr>
            <a:r>
              <a:t>Executive Body was a five person directory.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600px-Caspar_David_Friedrich_-_Wanderer_above_the_sea_of_fog.jpg" descr="600px-Caspar_David_Friedrich_-_Wanderer_above_the_sea_of_fog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333" t="0" r="733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0" name="Romanticis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Romanticism </a:t>
            </a:r>
          </a:p>
        </p:txBody>
      </p:sp>
      <p:sp>
        <p:nvSpPr>
          <p:cNvPr id="261" name="Coping with Change = Transformative Property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Coping with Change = Transformative Property </a:t>
            </a:r>
          </a:p>
          <a:p>
            <a:pPr/>
            <a:r>
              <a:t>William Wordsworth </a:t>
            </a:r>
          </a:p>
          <a:p>
            <a:pPr lvl="1"/>
            <a:r>
              <a:t>The Prelude 1805 </a:t>
            </a:r>
          </a:p>
          <a:p>
            <a:pPr lvl="1"/>
            <a:r>
              <a:t>Lyrical Ballads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238" t="0" r="5238" b="0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</p:spPr>
      </p:pic>
      <p:sp>
        <p:nvSpPr>
          <p:cNvPr id="264" name="“While with an eye made quiet by power of harmony, and the deep power of joy, we see into the life of things”"/>
          <p:cNvSpPr txBox="1"/>
          <p:nvPr>
            <p:ph type="body" idx="1"/>
          </p:nvPr>
        </p:nvSpPr>
        <p:spPr>
          <a:xfrm>
            <a:off x="6515100" y="56207"/>
            <a:ext cx="5816600" cy="9252893"/>
          </a:xfrm>
          <a:prstGeom prst="rect">
            <a:avLst/>
          </a:prstGeom>
        </p:spPr>
        <p:txBody>
          <a:bodyPr/>
          <a:lstStyle/>
          <a:p>
            <a:pPr/>
            <a:r>
              <a:t>“While with an eye made quiet by power of harmony, and the deep power of joy, we see into the life of things”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romanticism_3.jpg" descr="romanticism_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6232" t="0" r="2623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7" name="“The best laid schemes of mice and men do often go awry and leave us not but grief and pain for promised joy”…"/>
          <p:cNvSpPr txBox="1"/>
          <p:nvPr>
            <p:ph type="body" idx="1"/>
          </p:nvPr>
        </p:nvSpPr>
        <p:spPr>
          <a:xfrm>
            <a:off x="355600" y="169019"/>
            <a:ext cx="5816600" cy="9140081"/>
          </a:xfrm>
          <a:prstGeom prst="rect">
            <a:avLst/>
          </a:prstGeom>
        </p:spPr>
        <p:txBody>
          <a:bodyPr/>
          <a:lstStyle/>
          <a:p>
            <a:pPr/>
            <a:r>
              <a:rPr i="1"/>
              <a:t>“The best laid schemes of mice and men do often go awry and leave us not but grief and pain for promised joy”</a:t>
            </a:r>
            <a:r>
              <a:t> </a:t>
            </a:r>
          </a:p>
          <a:p>
            <a:pPr/>
            <a:r>
              <a:t>Clearly the Age of Revolutions ignited change but did the revolutionaries take it too far?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Next Wee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Week</a:t>
            </a:r>
          </a:p>
        </p:txBody>
      </p:sp>
      <p:sp>
        <p:nvSpPr>
          <p:cNvPr id="270" name="We will continue to explore how revolutions ignite change in the shiftings of nineteenth century Europe. Focus will be on the 1848 revolutions and the aftermath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will continue to explore how revolutions ignite change in the shiftings of nineteenth century Europe. Focus will be on the 1848 revolutions and the aftermath.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Eighteenth Centu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Eighteenth Century </a:t>
            </a:r>
          </a:p>
        </p:txBody>
      </p:sp>
      <p:sp>
        <p:nvSpPr>
          <p:cNvPr id="147" name="The process of reasoning and rationalizing the universe led to a series of significant and sudden chang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process of reasoning and rationalizing the universe led to a series of significant and sudden changes. </a:t>
            </a:r>
          </a:p>
          <a:p>
            <a:pPr lvl="1"/>
            <a:r>
              <a:t>Why does the need for </a:t>
            </a:r>
            <a:r>
              <a:rPr i="1"/>
              <a:t>change</a:t>
            </a:r>
            <a:r>
              <a:t> occur in society?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oward an Industrial Socie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Toward an Industrial Society</a:t>
            </a:r>
          </a:p>
        </p:txBody>
      </p:sp>
      <p:sp>
        <p:nvSpPr>
          <p:cNvPr id="150" name="Industrialization was one of the final steps in ushering tin change from medieval to modern societ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3540" marR="40639" indent="-342900" defTabSz="914400">
              <a:spcBef>
                <a:spcPts val="700"/>
              </a:spcBef>
              <a:buClr>
                <a:srgbClr val="FFFFFF"/>
              </a:buClr>
              <a:buSzPct val="100000"/>
              <a:buFont typeface="Times"/>
              <a:buChar char="•"/>
              <a:defRPr sz="3200">
                <a:uFill>
                  <a:solidFill>
                    <a:srgbClr val="FFFFFF"/>
                  </a:solidFill>
                </a:uFill>
              </a:defRPr>
            </a:pPr>
          </a:p>
          <a:p>
            <a:pPr marL="383540" marR="40639" indent="-342900" defTabSz="914400">
              <a:spcBef>
                <a:spcPts val="700"/>
              </a:spcBef>
              <a:buClr>
                <a:srgbClr val="FFFFFF"/>
              </a:buClr>
              <a:buSzPct val="100000"/>
              <a:buFont typeface="Times"/>
              <a:buChar char="•"/>
              <a:defRPr sz="3600">
                <a:uFill>
                  <a:solidFill>
                    <a:srgbClr val="FFFFFF"/>
                  </a:solidFill>
                </a:uFill>
              </a:defRPr>
            </a:pPr>
            <a:r>
              <a:t>Industrialization was one of the final steps in ushering tin change from medieval to modern society.</a:t>
            </a:r>
          </a:p>
          <a:p>
            <a:pPr marL="383540" marR="40639" indent="-342900" defTabSz="914400">
              <a:spcBef>
                <a:spcPts val="700"/>
              </a:spcBef>
              <a:buClr>
                <a:srgbClr val="FFFFFF"/>
              </a:buClr>
              <a:buSzPct val="100000"/>
              <a:buFont typeface="Times"/>
              <a:buChar char="•"/>
              <a:defRPr sz="3600">
                <a:uFill>
                  <a:solidFill>
                    <a:srgbClr val="FFFFFF"/>
                  </a:solidFill>
                </a:uFill>
              </a:defRPr>
            </a:pPr>
            <a:r>
              <a:t>Great Britain led the charge for the Industrial Revolution. </a:t>
            </a:r>
          </a:p>
          <a:p>
            <a:pPr marL="383540" marR="40639" indent="-342900" defTabSz="914400">
              <a:spcBef>
                <a:spcPts val="700"/>
              </a:spcBef>
              <a:buClr>
                <a:srgbClr val="FFFFFF"/>
              </a:buClr>
              <a:buSzPct val="100000"/>
              <a:buFont typeface="Times"/>
              <a:buChar char="•"/>
              <a:defRPr sz="3600">
                <a:uFill>
                  <a:solidFill>
                    <a:srgbClr val="FFFFFF"/>
                  </a:solidFill>
                </a:uFill>
              </a:defRPr>
            </a:pPr>
            <a:r>
              <a:t>Society becomes transformed.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ndREv1.jpg" descr="IndREv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644" t="0" r="2764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3" name="Britain’s Advant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/>
            <a:r>
              <a:t>Britain’s Advantage</a:t>
            </a:r>
          </a:p>
        </p:txBody>
      </p:sp>
      <p:sp>
        <p:nvSpPr>
          <p:cNvPr id="154" name="Commercial Vigor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87679" indent="-487679" defTabSz="560831">
              <a:spcBef>
                <a:spcPts val="4000"/>
              </a:spcBef>
              <a:defRPr sz="3648"/>
            </a:pPr>
            <a:r>
              <a:t>Commercial Vigor 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Transportation 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Raw Materials 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Labor 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Capital </a:t>
            </a:r>
          </a:p>
          <a:p>
            <a:pPr marL="487679" indent="-487679" defTabSz="560831">
              <a:spcBef>
                <a:spcPts val="4000"/>
              </a:spcBef>
              <a:defRPr sz="3648"/>
            </a:pPr>
            <a:r>
              <a:t>Entrepreneurship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781" t="0" r="4781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7S2a.jpg" descr="C7S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568" y="373873"/>
            <a:ext cx="13051961" cy="900585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