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“Type a quote here.”"/>
          <p:cNvSpPr txBox="1"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4" name="Image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Relationship Id="rId3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sychology of Chan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pc="892" sz="5576">
                <a:effectLst>
                  <a:outerShdw sx="100000" sy="100000" kx="0" ky="0" algn="b" rotWithShape="0" blurRad="10414" dist="20828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Psychology of Change</a:t>
            </a:r>
          </a:p>
        </p:txBody>
      </p:sp>
      <p:sp>
        <p:nvSpPr>
          <p:cNvPr id="140" name="The Scientific Revolution &amp; Enlightenment"/>
          <p:cNvSpPr txBox="1"/>
          <p:nvPr>
            <p:ph type="body" idx="1"/>
          </p:nvPr>
        </p:nvSpPr>
        <p:spPr>
          <a:xfrm>
            <a:off x="1888631" y="4855068"/>
            <a:ext cx="11684001" cy="6718301"/>
          </a:xfrm>
          <a:prstGeom prst="rect">
            <a:avLst/>
          </a:prstGeom>
        </p:spPr>
        <p:txBody>
          <a:bodyPr/>
          <a:lstStyle>
            <a:lvl1pPr marL="57799" indent="0">
              <a:buClr>
                <a:srgbClr val="FFFFFF"/>
              </a:buClr>
              <a:buSzTx/>
              <a:buFont typeface="Times"/>
              <a:buNone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The Scientific Revolution &amp; Enlightenment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835" y="2702560"/>
            <a:ext cx="12700001" cy="405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0959" y="866986"/>
            <a:ext cx="7802882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Johannes Kepl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1216"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Johannes Kepler</a:t>
            </a:r>
          </a:p>
        </p:txBody>
      </p:sp>
      <p:sp>
        <p:nvSpPr>
          <p:cNvPr id="169" name="1571-1630…"/>
          <p:cNvSpPr txBox="1"/>
          <p:nvPr>
            <p:ph type="body" sz="half" idx="1"/>
          </p:nvPr>
        </p:nvSpPr>
        <p:spPr>
          <a:xfrm>
            <a:off x="660400" y="2750132"/>
            <a:ext cx="6311407" cy="5987468"/>
          </a:xfrm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1571-1630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Defends Copernicus’ theory 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Elliptical motion of the planets</a:t>
            </a:r>
          </a:p>
        </p:txBody>
      </p:sp>
      <p:pic>
        <p:nvPicPr>
          <p:cNvPr id="170" name="Kepler.png" descr="Kepler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6025" y="2817706"/>
            <a:ext cx="4708163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hy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>
                <a:effectLst>
                  <a:outerShdw sx="100000" sy="100000" kx="0" ky="0" algn="b" rotWithShape="0" blurRad="11557" dist="34671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Physics </a:t>
            </a:r>
          </a:p>
        </p:txBody>
      </p:sp>
      <p:sp>
        <p:nvSpPr>
          <p:cNvPr id="173" name="Isaac Newton (1642-1727) discovered the laws of gravit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8150" indent="-438150" defTabSz="537463">
              <a:lnSpc>
                <a:spcPct val="90000"/>
              </a:lnSpc>
              <a:spcBef>
                <a:spcPts val="3800"/>
              </a:spcBef>
              <a:buClr>
                <a:srgbClr val="FFFFFF"/>
              </a:buClr>
              <a:buFont typeface="Times"/>
              <a:defRPr sz="4600">
                <a:effectLst>
                  <a:outerShdw sx="100000" sy="100000" kx="0" ky="0" algn="b" rotWithShape="0" blurRad="11684" dist="23368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Isaac Newton (1642-1727) discovered the laws of gravity. </a:t>
            </a:r>
          </a:p>
          <a:p>
            <a:pPr marL="438150" indent="-438150" defTabSz="537463">
              <a:lnSpc>
                <a:spcPct val="90000"/>
              </a:lnSpc>
              <a:spcBef>
                <a:spcPts val="3800"/>
              </a:spcBef>
              <a:buClr>
                <a:srgbClr val="FFFFFF"/>
              </a:buClr>
              <a:buFont typeface="Times"/>
              <a:defRPr i="1" sz="4600">
                <a:effectLst>
                  <a:outerShdw sx="100000" sy="100000" kx="0" ky="0" algn="b" rotWithShape="0" blurRad="11684" dist="23368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Principles of Natural Philosophy</a:t>
            </a:r>
          </a:p>
          <a:p>
            <a:pPr marL="438150" indent="-438150" defTabSz="537463">
              <a:lnSpc>
                <a:spcPct val="90000"/>
              </a:lnSpc>
              <a:spcBef>
                <a:spcPts val="3800"/>
              </a:spcBef>
              <a:buClr>
                <a:srgbClr val="FFFFFF"/>
              </a:buClr>
              <a:buFont typeface="Times"/>
              <a:defRPr sz="4600">
                <a:effectLst>
                  <a:outerShdw sx="100000" sy="100000" kx="0" ky="0" algn="b" rotWithShape="0" blurRad="11684" dist="23368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His laws are the cornerstone of modern day physics. </a:t>
            </a:r>
          </a:p>
          <a:p>
            <a:pPr marL="438150" indent="-438150" defTabSz="537463">
              <a:lnSpc>
                <a:spcPct val="90000"/>
              </a:lnSpc>
              <a:spcBef>
                <a:spcPts val="3800"/>
              </a:spcBef>
              <a:buClr>
                <a:srgbClr val="FFFFFF"/>
              </a:buClr>
              <a:buFont typeface="Times"/>
              <a:defRPr sz="4600">
                <a:effectLst>
                  <a:outerShdw sx="100000" sy="100000" kx="0" ky="0" algn="b" rotWithShape="0" blurRad="11684" dist="23368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Rounded out the Copernican Theory through his discovery.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aws of Mo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Laws of Motion</a:t>
            </a:r>
          </a:p>
        </p:txBody>
      </p:sp>
      <p:sp>
        <p:nvSpPr>
          <p:cNvPr id="176" name="Newton’s synthesis developed the laws of motion, dynamics, and mechanics.…"/>
          <p:cNvSpPr txBox="1"/>
          <p:nvPr>
            <p:ph type="body" sz="half" idx="1"/>
          </p:nvPr>
        </p:nvSpPr>
        <p:spPr>
          <a:xfrm>
            <a:off x="6925865" y="2885281"/>
            <a:ext cx="5418535" cy="5852319"/>
          </a:xfrm>
          <a:prstGeom prst="rect">
            <a:avLst/>
          </a:prstGeom>
        </p:spPr>
        <p:txBody>
          <a:bodyPr/>
          <a:lstStyle/>
          <a:p>
            <a:pPr marL="407193" indent="-407193">
              <a:buClr>
                <a:srgbClr val="FFFFFF"/>
              </a:buClr>
              <a:buFont typeface="Times"/>
            </a:pPr>
            <a:r>
              <a:rPr sz="3800"/>
              <a:t>Newton’s synthesis developed the laws of motion, dynamics, and mechanics. </a:t>
            </a:r>
            <a:endParaRPr sz="3800"/>
          </a:p>
          <a:p>
            <a:pPr marL="407193" indent="-407193">
              <a:buClr>
                <a:srgbClr val="FFFFFF"/>
              </a:buClr>
              <a:buFont typeface="Times"/>
            </a:pPr>
            <a:r>
              <a:rPr sz="3800"/>
              <a:t>All motion could be timed and measured. </a:t>
            </a:r>
          </a:p>
        </p:txBody>
      </p:sp>
      <p:pic>
        <p:nvPicPr>
          <p:cNvPr id="177" name="philosophy-apple-newton.jpg" descr="philosophy-apple-newton.jpg"/>
          <p:cNvPicPr>
            <a:picLocks noChangeAspect="0"/>
          </p:cNvPicPr>
          <p:nvPr/>
        </p:nvPicPr>
        <p:blipFill>
          <a:blip r:embed="rId2">
            <a:extLst/>
          </a:blip>
          <a:srcRect l="563" t="0" r="563" b="0"/>
          <a:stretch>
            <a:fillRect/>
          </a:stretch>
        </p:blipFill>
        <p:spPr>
          <a:xfrm>
            <a:off x="975359" y="2709333"/>
            <a:ext cx="5418668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Biolo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Biology	</a:t>
            </a:r>
          </a:p>
        </p:txBody>
      </p:sp>
      <p:sp>
        <p:nvSpPr>
          <p:cNvPr id="180" name="Until the 16th century, all knowledge of human body based on Gale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</a:pPr>
            <a:r>
              <a:t>Until the 16</a:t>
            </a:r>
            <a:r>
              <a:rPr baseline="30222"/>
              <a:t>th</a:t>
            </a:r>
            <a:r>
              <a:t> century, all knowledge of human body based on Galen. </a:t>
            </a:r>
          </a:p>
          <a:p>
            <a:pPr marL="385762" indent="-385762">
              <a:buClr>
                <a:srgbClr val="FFFFFF"/>
              </a:buClr>
              <a:buFont typeface="Times"/>
            </a:pPr>
            <a:r>
              <a:t>Four bodily humors: </a:t>
            </a:r>
          </a:p>
          <a:p>
            <a:pPr lvl="1" marL="837292" indent="-367392">
              <a:buClr>
                <a:srgbClr val="FFFFFF"/>
              </a:buClr>
              <a:buFont typeface="Times"/>
              <a:buChar char="–"/>
            </a:pPr>
            <a:r>
              <a:t>Blood, Phlegm, Yellow Bile, Black Bile</a:t>
            </a:r>
          </a:p>
          <a:p>
            <a:pPr lvl="1" marL="837292" indent="-367392">
              <a:buClr>
                <a:srgbClr val="FFFFFF"/>
              </a:buClr>
              <a:buFont typeface="Times"/>
              <a:buChar char="–"/>
            </a:pPr>
            <a:r>
              <a:t>Bright Blood (Arteries)</a:t>
            </a:r>
          </a:p>
          <a:p>
            <a:pPr lvl="1" marL="837292" indent="-367392">
              <a:buClr>
                <a:srgbClr val="FFFFFF"/>
              </a:buClr>
              <a:buFont typeface="Times"/>
              <a:buChar char="–"/>
            </a:pPr>
            <a:r>
              <a:t>Dark Blood (Veins)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edical Adva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Medical Advances</a:t>
            </a:r>
          </a:p>
        </p:txBody>
      </p:sp>
      <p:sp>
        <p:nvSpPr>
          <p:cNvPr id="183" name="Vesalius: On the Fabric of the Human Body 1543…"/>
          <p:cNvSpPr txBox="1"/>
          <p:nvPr>
            <p:ph type="body" sz="half" idx="1"/>
          </p:nvPr>
        </p:nvSpPr>
        <p:spPr>
          <a:xfrm>
            <a:off x="660400" y="2994236"/>
            <a:ext cx="5453028" cy="5743364"/>
          </a:xfrm>
          <a:prstGeom prst="rect">
            <a:avLst/>
          </a:prstGeom>
        </p:spPr>
        <p:txBody>
          <a:bodyPr/>
          <a:lstStyle/>
          <a:p>
            <a:pPr marL="399049" indent="-399049" defTabSz="572516">
              <a:spcBef>
                <a:spcPts val="4100"/>
              </a:spcBef>
              <a:buClr>
                <a:srgbClr val="FFFFFF"/>
              </a:buClr>
              <a:buFont typeface="Times"/>
              <a:defRPr sz="3528"/>
            </a:pPr>
            <a:r>
              <a:rPr sz="3724"/>
              <a:t>Vesalius: </a:t>
            </a:r>
            <a:r>
              <a:rPr i="1" sz="3724">
                <a:latin typeface="Times"/>
                <a:ea typeface="Times"/>
                <a:cs typeface="Times"/>
                <a:sym typeface="Times"/>
              </a:rPr>
              <a:t>On the Fabric of the Human Body </a:t>
            </a:r>
            <a:r>
              <a:rPr sz="3724"/>
              <a:t>1543</a:t>
            </a:r>
            <a:endParaRPr sz="3724"/>
          </a:p>
          <a:p>
            <a:pPr marL="456056" indent="-456056" defTabSz="572516">
              <a:spcBef>
                <a:spcPts val="4100"/>
              </a:spcBef>
              <a:buClr>
                <a:srgbClr val="FFFFFF"/>
              </a:buClr>
              <a:buFont typeface="Times"/>
              <a:defRPr sz="3724"/>
            </a:pPr>
            <a:r>
              <a:t>Studies cadavers and the first to assemble a skeleton</a:t>
            </a:r>
          </a:p>
          <a:p>
            <a:pPr marL="456056" indent="-456056" defTabSz="572516">
              <a:spcBef>
                <a:spcPts val="4100"/>
              </a:spcBef>
              <a:buClr>
                <a:srgbClr val="FFFFFF"/>
              </a:buClr>
              <a:buFont typeface="Times"/>
              <a:defRPr sz="3724"/>
            </a:pPr>
            <a:r>
              <a:t>Details the structure of the human body</a:t>
            </a:r>
          </a:p>
        </p:txBody>
      </p:sp>
      <p:pic>
        <p:nvPicPr>
          <p:cNvPr id="184" name="342px-Vesalius_Fabrica_p190-1.jpg" descr="342px-Vesalius_Fabrica_p190-1.jpg"/>
          <p:cNvPicPr>
            <a:picLocks noChangeAspect="0"/>
          </p:cNvPicPr>
          <p:nvPr/>
        </p:nvPicPr>
        <p:blipFill>
          <a:blip r:embed="rId2">
            <a:extLst/>
          </a:blip>
          <a:srcRect l="0" t="12379" r="0" b="12379"/>
          <a:stretch>
            <a:fillRect/>
          </a:stretch>
        </p:blipFill>
        <p:spPr>
          <a:xfrm>
            <a:off x="6610773" y="2492586"/>
            <a:ext cx="5251592" cy="6931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holandeses_flamencos_xvii04.jpg" descr="holandeses_flamencos_xvii04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527" y="596053"/>
            <a:ext cx="11161746" cy="8561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Expanding Knowled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b="1" spc="913" sz="5712">
                <a:effectLst>
                  <a:outerShdw sx="100000" sy="100000" kx="0" ky="0" algn="b" rotWithShape="0" blurRad="8636" dist="25908" dir="270000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Expanding Knowledge</a:t>
            </a:r>
          </a:p>
        </p:txBody>
      </p:sp>
      <p:sp>
        <p:nvSpPr>
          <p:cNvPr id="189" name="Middle Ages – Rediscovery of Aristotl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0059" indent="-480059">
              <a:buClr>
                <a:srgbClr val="FFFFFF"/>
              </a:buClr>
              <a:buFont typeface="Times New Roman"/>
              <a:defRPr b="1" sz="56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80059" indent="-480059">
              <a:buClr>
                <a:srgbClr val="FFFFFF"/>
              </a:buClr>
              <a:buFont typeface="Times New Roman"/>
              <a:defRPr sz="56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Middle Ages</a:t>
            </a:r>
            <a:r>
              <a:t> – Rediscovery of Aristotle. </a:t>
            </a:r>
          </a:p>
          <a:p>
            <a:pPr marL="480059" indent="-480059">
              <a:buClr>
                <a:srgbClr val="FFFFFF"/>
              </a:buClr>
              <a:buFont typeface="Times New Roman"/>
              <a:defRPr sz="56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Late Middle Ages</a:t>
            </a:r>
            <a:r>
              <a:t> – Humanism </a:t>
            </a:r>
          </a:p>
          <a:p>
            <a:pPr marL="480059" indent="-480059">
              <a:buClr>
                <a:srgbClr val="FFFFFF"/>
              </a:buClr>
              <a:buFont typeface="Times New Roman"/>
              <a:defRPr sz="56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Early Modern Period</a:t>
            </a:r>
            <a:r>
              <a:t> – Birth of the Scientific Method.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he Meth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1344" sz="8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Method</a:t>
            </a:r>
          </a:p>
        </p:txBody>
      </p:sp>
      <p:sp>
        <p:nvSpPr>
          <p:cNvPr id="192" name="Combination of applied knowledge, religious toleration, mutual forbearance, and political libert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0059" indent="-480059">
              <a:buClr>
                <a:srgbClr val="FFFFFF"/>
              </a:buClr>
              <a:buFont typeface="Times New Roman"/>
              <a:defRPr sz="56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Combination of applied knowledge, religious toleration, mutual forbearance, and political liberty. </a:t>
            </a:r>
          </a:p>
          <a:p>
            <a:pPr marL="480059" indent="-480059">
              <a:buClr>
                <a:srgbClr val="FFFFFF"/>
              </a:buClr>
              <a:buFont typeface="Times New Roman"/>
              <a:defRPr b="1" sz="56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>
                <a:latin typeface="Baskerville"/>
                <a:ea typeface="Baskerville"/>
                <a:cs typeface="Baskerville"/>
                <a:sym typeface="Baskerville"/>
              </a:rPr>
              <a:t>Beginning of the Enlightenment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Faith and Rea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1179" sz="7372">
                <a:effectLst>
                  <a:outerShdw sx="100000" sy="100000" kx="0" ky="0" algn="b" rotWithShape="0" blurRad="12319" dist="36957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Faith and Reason</a:t>
            </a:r>
          </a:p>
        </p:txBody>
      </p:sp>
      <p:sp>
        <p:nvSpPr>
          <p:cNvPr id="195" name="The new science brought many challenges to relig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>
                <a:srgbClr val="FFFFFF"/>
              </a:buClr>
              <a:buSzTx/>
              <a:buFont typeface="Times"/>
              <a:buNone/>
              <a:defRPr i="1"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new science brought many challenges to religion. </a:t>
            </a:r>
          </a:p>
          <a:p>
            <a:pPr marL="846666" indent="-846666">
              <a:buClr>
                <a:srgbClr val="FFFFFF"/>
              </a:buClr>
              <a:buFont typeface="Times"/>
              <a:buAutoNum type="arabicPeriod" startAt="1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Biblical Fallacies </a:t>
            </a:r>
          </a:p>
          <a:p>
            <a:pPr marL="846666" indent="-846666">
              <a:buClr>
                <a:srgbClr val="FFFFFF"/>
              </a:buClr>
              <a:buFont typeface="Times"/>
              <a:buAutoNum type="arabicPeriod" startAt="1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Natural Philosophers vs. Theologians </a:t>
            </a:r>
          </a:p>
          <a:p>
            <a:pPr marL="846666" indent="-846666">
              <a:buClr>
                <a:srgbClr val="FFFFFF"/>
              </a:buClr>
              <a:buFont typeface="Times"/>
              <a:buAutoNum type="arabicPeriod" startAt="1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Material vs Spiritual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1730" r="8091" b="0"/>
          <a:stretch>
            <a:fillRect/>
          </a:stretch>
        </p:blipFill>
        <p:spPr>
          <a:xfrm>
            <a:off x="1665894" y="18787"/>
            <a:ext cx="9932136" cy="5670913"/>
          </a:xfrm>
          <a:prstGeom prst="rect">
            <a:avLst/>
          </a:prstGeom>
        </p:spPr>
      </p:pic>
      <p:pic>
        <p:nvPicPr>
          <p:cNvPr id="144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198" y="5466489"/>
            <a:ext cx="12496404" cy="3987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Blaise Pasc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>
                <a:effectLst>
                  <a:outerShdw sx="100000" sy="100000" kx="0" ky="0" algn="b" rotWithShape="0" blurRad="11557" dist="34671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Blaise Pascal</a:t>
            </a:r>
          </a:p>
        </p:txBody>
      </p:sp>
      <p:sp>
        <p:nvSpPr>
          <p:cNvPr id="198" name="1623-1662…"/>
          <p:cNvSpPr txBox="1"/>
          <p:nvPr>
            <p:ph type="body" sz="half" idx="1"/>
          </p:nvPr>
        </p:nvSpPr>
        <p:spPr>
          <a:xfrm>
            <a:off x="6714842" y="2230261"/>
            <a:ext cx="6240005" cy="6376812"/>
          </a:xfrm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1623-1662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French mathematician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Jansenist - apologist 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Wrote against dogmatism and skepticism 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 </a:t>
            </a:r>
            <a:r>
              <a:rPr i="1"/>
              <a:t>Pensées</a:t>
            </a:r>
          </a:p>
        </p:txBody>
      </p:sp>
      <p:pic>
        <p:nvPicPr>
          <p:cNvPr id="199" name="Pascal.jpg" descr="Pascal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613" y="2275839"/>
            <a:ext cx="5418668" cy="6285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eap of Fai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>
                <a:effectLst>
                  <a:outerShdw sx="100000" sy="100000" kx="0" ky="0" algn="b" rotWithShape="0" blurRad="11557" dist="34671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Leap of Faith </a:t>
            </a:r>
          </a:p>
        </p:txBody>
      </p:sp>
      <p:sp>
        <p:nvSpPr>
          <p:cNvPr id="202" name="Pascal was trying to establish a means to be a Christia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Pascal was trying to establish a means to be a Christian.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Christianity = Ultimate Happiness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Reason can only take you so far…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“ The heart has its reasons that 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            reason does not know…”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e Wag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>
                <a:effectLst>
                  <a:outerShdw sx="100000" sy="100000" kx="0" ky="0" algn="b" rotWithShape="0" blurRad="11557" dist="34671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The Wager</a:t>
            </a:r>
          </a:p>
        </p:txBody>
      </p:sp>
      <p:sp>
        <p:nvSpPr>
          <p:cNvPr id="205" name="Pascal made a bet with the skeptic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Pascal made a bet with the skeptics.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Answers the question - “What is in it for me?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 infinite amount of gain vs. a finite amount of loss.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oints of the Wag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pc="997" sz="6232">
                <a:effectLst>
                  <a:outerShdw sx="100000" sy="100000" kx="0" ky="0" algn="b" rotWithShape="0" blurRad="10414" dist="31242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Points of the Wager </a:t>
            </a:r>
          </a:p>
        </p:txBody>
      </p:sp>
      <p:sp>
        <p:nvSpPr>
          <p:cNvPr id="208" name="Man transcends that what kills hi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Man transcends that what kills him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		“ The eternal of these infinite spaces terrifies me….” 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rPr>
              <a:t>You do not have the resources in yourself to make yourself happy. </a:t>
            </a:r>
            <a:endParaRPr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</a:endParaRPr>
          </a:p>
          <a:p>
            <a:pPr marL="385762" indent="-385762">
              <a:buClr>
                <a:srgbClr val="FFFFFF"/>
              </a:buClr>
              <a:buFont typeface="Times"/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rPr>
              <a:t>For example, “ </a:t>
            </a:r>
            <a:r>
              <a:rPr i="1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rPr>
              <a:t>I am the King of France”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What is Enlightenme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pc="863" sz="5396">
                <a:effectLst>
                  <a:outerShdw sx="100000" sy="100000" kx="0" ky="0" algn="b" rotWithShape="0" blurRad="9017" dist="27050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What is Enlightenment?</a:t>
            </a:r>
          </a:p>
        </p:txBody>
      </p:sp>
      <p:sp>
        <p:nvSpPr>
          <p:cNvPr id="211" name="Was it a revolutionary body of though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Was it a revolutionary body of thought? 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Was it a unified body of thought generated by an established canon of thinkers?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Was it a stage in the development of the human spirit?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he Philosoph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>
                <a:effectLst>
                  <a:outerShdw sx="100000" sy="100000" kx="0" ky="0" algn="b" rotWithShape="0" blurRad="11557" dist="34671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The Philosophes</a:t>
            </a:r>
          </a:p>
        </p:txBody>
      </p:sp>
      <p:sp>
        <p:nvSpPr>
          <p:cNvPr id="214" name="Not usually “philosophers” but rather “men of letters”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Not usually “philosophers” but rather “men of letters”.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These philosophes “sought to apply the rules of reason and common sense to nearly all major institutions and social practices.”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apere Aude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>
                <a:effectLst>
                  <a:outerShdw sx="100000" sy="100000" kx="0" ky="0" algn="b" rotWithShape="0" blurRad="11557" dist="34671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Sapere Aude! </a:t>
            </a:r>
          </a:p>
        </p:txBody>
      </p:sp>
      <p:sp>
        <p:nvSpPr>
          <p:cNvPr id="217" name="“ Have the courage to use your understanding…”  ~ Kan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2437" indent="-452437" defTabSz="554990">
              <a:lnSpc>
                <a:spcPct val="90000"/>
              </a:lnSpc>
              <a:spcBef>
                <a:spcPts val="3900"/>
              </a:spcBef>
              <a:buClr>
                <a:srgbClr val="FFFFFF"/>
              </a:buClr>
              <a:buFont typeface="Times"/>
              <a:defRPr sz="4750">
                <a:effectLst>
                  <a:outerShdw sx="100000" sy="100000" kx="0" ky="0" algn="b" rotWithShape="0" blurRad="12065" dist="24130" dir="2700000">
                    <a:srgbClr val="407AAA"/>
                  </a:outerShdw>
                </a:effectLst>
              </a:defRPr>
            </a:pPr>
            <a:r>
              <a:t>“ Have the courage to use your understanding…”  ~ Kant. </a:t>
            </a:r>
          </a:p>
          <a:p>
            <a:pPr marL="452437" indent="-452437" defTabSz="554990">
              <a:lnSpc>
                <a:spcPct val="90000"/>
              </a:lnSpc>
              <a:spcBef>
                <a:spcPts val="3900"/>
              </a:spcBef>
              <a:buClr>
                <a:srgbClr val="FFFFFF"/>
              </a:buClr>
              <a:buFont typeface="Times"/>
              <a:defRPr sz="4750">
                <a:effectLst>
                  <a:outerShdw sx="100000" sy="100000" kx="0" ky="0" algn="b" rotWithShape="0" blurRad="12065" dist="24130" dir="2700000">
                    <a:srgbClr val="407AAA"/>
                  </a:outerShdw>
                </a:effectLst>
              </a:defRPr>
            </a:pPr>
            <a:r>
              <a:t>The motto of the Enlightenment was “Dare to Know”. </a:t>
            </a:r>
          </a:p>
          <a:p>
            <a:pPr marL="452437" indent="-452437" defTabSz="554990">
              <a:lnSpc>
                <a:spcPct val="90000"/>
              </a:lnSpc>
              <a:spcBef>
                <a:spcPts val="3900"/>
              </a:spcBef>
              <a:buClr>
                <a:srgbClr val="FFFFFF"/>
              </a:buClr>
              <a:buFont typeface="Times"/>
              <a:defRPr sz="4750">
                <a:effectLst>
                  <a:outerShdw sx="100000" sy="100000" kx="0" ky="0" algn="b" rotWithShape="0" blurRad="12065" dist="24130" dir="2700000">
                    <a:srgbClr val="407AAA"/>
                  </a:outerShdw>
                </a:effectLst>
              </a:defRPr>
            </a:pPr>
            <a:r>
              <a:t>What Kant suggests is a the policy of “reform” to increase freedom</a:t>
            </a:r>
          </a:p>
          <a:p>
            <a:pPr lvl="1" marL="795428" indent="-349023" defTabSz="554990">
              <a:lnSpc>
                <a:spcPct val="90000"/>
              </a:lnSpc>
              <a:spcBef>
                <a:spcPts val="3900"/>
              </a:spcBef>
              <a:buClr>
                <a:srgbClr val="FFFFFF"/>
              </a:buClr>
              <a:buFont typeface="Times"/>
              <a:buChar char="–"/>
              <a:defRPr sz="3420">
                <a:effectLst>
                  <a:outerShdw sx="100000" sy="100000" kx="0" ky="0" algn="b" rotWithShape="0" blurRad="12065" dist="24130" dir="2700000">
                    <a:srgbClr val="407AAA"/>
                  </a:outerShdw>
                </a:effectLst>
              </a:defRPr>
            </a:pPr>
            <a:r>
              <a:t>Precursor to the Age of Revolutions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Influences on the Enlighten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pc="668" sz="4180">
                <a:effectLst>
                  <a:outerShdw sx="100000" sy="100000" kx="0" ky="0" algn="b" rotWithShape="0" blurRad="6985" dist="20955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pc="598" sz="3740"/>
              <a:t>Influences on the Enlightenment</a:t>
            </a:r>
            <a:r>
              <a:t> </a:t>
            </a:r>
          </a:p>
        </p:txBody>
      </p:sp>
      <p:sp>
        <p:nvSpPr>
          <p:cNvPr id="220" name="The Ideas of Newton and Lock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560831">
              <a:spcBef>
                <a:spcPts val="4000"/>
              </a:spcBef>
              <a:buClr>
                <a:srgbClr val="FFFFFF"/>
              </a:buClr>
              <a:buFont typeface="Times"/>
              <a:defRPr sz="4800"/>
            </a:pPr>
            <a:r>
              <a:t>The Ideas of Newton and Locke </a:t>
            </a:r>
          </a:p>
          <a:p>
            <a:pPr marL="457200" indent="-457200" defTabSz="560831">
              <a:spcBef>
                <a:spcPts val="4000"/>
              </a:spcBef>
              <a:buClr>
                <a:srgbClr val="FFFFFF"/>
              </a:buClr>
              <a:buFont typeface="Times"/>
              <a:defRPr sz="4800"/>
            </a:pPr>
            <a:r>
              <a:t>British Toleration and Stability after 1688. </a:t>
            </a:r>
          </a:p>
          <a:p>
            <a:pPr marL="457200" indent="-457200" defTabSz="560831">
              <a:spcBef>
                <a:spcPts val="4000"/>
              </a:spcBef>
              <a:buClr>
                <a:srgbClr val="FFFFFF"/>
              </a:buClr>
              <a:buFont typeface="Times"/>
              <a:defRPr sz="4800"/>
            </a:pPr>
            <a:r>
              <a:t>Progressive religious reforms based on responsible government</a:t>
            </a:r>
          </a:p>
          <a:p>
            <a:pPr marL="457200" indent="-457200" defTabSz="560831">
              <a:spcBef>
                <a:spcPts val="4000"/>
              </a:spcBef>
              <a:buClr>
                <a:srgbClr val="FFFFFF"/>
              </a:buClr>
              <a:buFont typeface="Times"/>
              <a:defRPr sz="4800"/>
            </a:pPr>
            <a:r>
              <a:t>Experiments from the Scientific Revolution Era.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he Public Sphe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Public Sphere </a:t>
            </a:r>
          </a:p>
        </p:txBody>
      </p:sp>
      <p:sp>
        <p:nvSpPr>
          <p:cNvPr id="223" name="The emergence of the Enlightenment was opening of the Public Sphere through an active print cultur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</a:pPr>
            <a:r>
              <a:t>The emergence of the Enlightenment was opening of the Public Sphere through an active print culture. </a:t>
            </a:r>
          </a:p>
          <a:p>
            <a:pPr lvl="1" marL="837292" indent="-367392">
              <a:buClr>
                <a:srgbClr val="FFFFFF"/>
              </a:buClr>
              <a:buFont typeface="Times"/>
              <a:buChar char="–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The Spectator </a:t>
            </a:r>
            <a:r>
              <a:t>by Joseph Addison and Richard Steele</a:t>
            </a:r>
          </a:p>
          <a:p>
            <a:pPr lvl="1" marL="837292" indent="-367392">
              <a:buClr>
                <a:srgbClr val="FFFFFF"/>
              </a:buClr>
              <a:buFont typeface="Times"/>
              <a:buChar char="–"/>
            </a:pPr>
            <a:r>
              <a:t>Coffeehouses and Freemason lodges </a:t>
            </a:r>
          </a:p>
          <a:p>
            <a:pPr lvl="1" marL="837292" indent="-367392">
              <a:buClr>
                <a:srgbClr val="FFFFFF"/>
              </a:buClr>
              <a:buFont typeface="Times"/>
              <a:buChar char="–"/>
            </a:pPr>
            <a:r>
              <a:t>Creation of the Encyclopedia (1751)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olitical The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1216" sz="76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Political Theory</a:t>
            </a:r>
          </a:p>
        </p:txBody>
      </p:sp>
      <p:sp>
        <p:nvSpPr>
          <p:cNvPr id="226" name="Politics was the biggest area of “change” in the Enlightenmen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Politics was the biggest area of “change” in the Enlightenment.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A precursor to the revolutionary age that followed it.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Philosophes</a:t>
            </a:r>
            <a:r>
              <a:t> felt discontented with the way things were run.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discovery of the Univer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6674">
              <a:defRPr spc="698" sz="4365"/>
            </a:pPr>
            <a:r>
              <a:rPr b="1">
                <a:latin typeface="Times"/>
                <a:ea typeface="Times"/>
                <a:cs typeface="Times"/>
                <a:sym typeface="Times"/>
              </a:rPr>
              <a:t>Rediscovery of the Universe</a:t>
            </a:r>
            <a:r>
              <a:t> </a:t>
            </a:r>
          </a:p>
        </p:txBody>
      </p:sp>
      <p:sp>
        <p:nvSpPr>
          <p:cNvPr id="147" name="The main factors leading up to the scientific revolu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2616" indent="-362616" defTabSz="549148">
              <a:spcBef>
                <a:spcPts val="3900"/>
              </a:spcBef>
              <a:buClr>
                <a:srgbClr val="FFFFFF"/>
              </a:buClr>
              <a:buFont typeface="Times"/>
              <a:defRPr sz="3384">
                <a:effectLst>
                  <a:outerShdw sx="100000" sy="100000" kx="0" ky="0" algn="b" rotWithShape="0" blurRad="11938" dist="23876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main factors leading up to the scientific revolution:</a:t>
            </a:r>
          </a:p>
          <a:p>
            <a:pPr lvl="1" marL="787055" indent="-345349" defTabSz="549148">
              <a:spcBef>
                <a:spcPts val="3900"/>
              </a:spcBef>
              <a:buClr>
                <a:srgbClr val="FFFFFF"/>
              </a:buClr>
              <a:buFont typeface="Times"/>
              <a:buChar char="–"/>
              <a:defRPr sz="338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Discovery of the New World </a:t>
            </a:r>
          </a:p>
          <a:p>
            <a:pPr lvl="1" marL="787055" indent="-345349" defTabSz="549148">
              <a:spcBef>
                <a:spcPts val="3900"/>
              </a:spcBef>
              <a:buClr>
                <a:srgbClr val="FFFFFF"/>
              </a:buClr>
              <a:buFont typeface="Times"/>
              <a:buChar char="–"/>
              <a:defRPr sz="338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Invention of the Printing Press</a:t>
            </a:r>
          </a:p>
          <a:p>
            <a:pPr lvl="1" marL="787055" indent="-345349" defTabSz="549148">
              <a:spcBef>
                <a:spcPts val="3900"/>
              </a:spcBef>
              <a:buClr>
                <a:srgbClr val="FFFFFF"/>
              </a:buClr>
              <a:buFont typeface="Times"/>
              <a:buChar char="–"/>
              <a:defRPr sz="338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Rivalry among Nation-States </a:t>
            </a:r>
          </a:p>
          <a:p>
            <a:pPr lvl="1" marL="787055" indent="-345349" defTabSz="549148">
              <a:spcBef>
                <a:spcPts val="3900"/>
              </a:spcBef>
              <a:buClr>
                <a:srgbClr val="FFFFFF"/>
              </a:buClr>
              <a:buFont typeface="Times"/>
              <a:buChar char="–"/>
              <a:defRPr sz="338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Reformation </a:t>
            </a:r>
          </a:p>
          <a:p>
            <a:pPr lvl="1" marL="787055" indent="-345349" defTabSz="549148">
              <a:spcBef>
                <a:spcPts val="3900"/>
              </a:spcBef>
              <a:buClr>
                <a:srgbClr val="FFFFFF"/>
              </a:buClr>
              <a:buFont typeface="Times"/>
              <a:buChar char="–"/>
              <a:defRPr sz="338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Renaissance Humanism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he Spirit of the La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Spirit of the Laws</a:t>
            </a:r>
          </a:p>
        </p:txBody>
      </p:sp>
      <p:pic>
        <p:nvPicPr>
          <p:cNvPr id="229" name="montesquieu 1.jpg" descr="montesquieu 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9399" y="2817706"/>
            <a:ext cx="4441415" cy="5852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Rousseau.jpg" descr="Rousseau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2106" y="2817706"/>
            <a:ext cx="5093548" cy="6068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Montesquieu:1689-175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pc="899" sz="5624">
                <a:effectLst>
                  <a:outerShdw sx="100000" sy="100000" kx="0" ky="0" algn="b" rotWithShape="0" blurRad="9398" dist="28194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Montesquieu:1689-1755</a:t>
            </a:r>
          </a:p>
        </p:txBody>
      </p:sp>
      <p:sp>
        <p:nvSpPr>
          <p:cNvPr id="233" name="A lawyer and a member of the nobilit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A lawyer and a member of the nobility.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Father of Sociology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Looked to England as an example of what government should be like.</a:t>
            </a:r>
          </a:p>
          <a:p>
            <a:pPr marL="535781" indent="-535781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rPr i="1"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rPr>
              <a:t>Separation of Power</a:t>
            </a: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rPr>
              <a:t> - Checks and Balances</a:t>
            </a:r>
            <a:r>
              <a:rPr b="1"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ersian Letters: 172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defRPr spc="669" sz="4185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pc="1011" sz="6324">
                <a:effectLst>
                  <a:outerShdw sx="100000" sy="100000" kx="0" ky="0" algn="b" rotWithShape="0" blurRad="11811" dist="23622" dir="2700000">
                    <a:srgbClr val="FFFFFF"/>
                  </a:outerShdw>
                </a:effectLst>
                <a:latin typeface="Avenir Book Oblique"/>
                <a:ea typeface="Avenir Book Oblique"/>
                <a:cs typeface="Avenir Book Oblique"/>
                <a:sym typeface="Avenir Book Oblique"/>
              </a:rPr>
              <a:t>Persian Letters: </a:t>
            </a:r>
            <a:r>
              <a:rPr spc="1011" sz="6324">
                <a:effectLst>
                  <a:outerShdw sx="100000" sy="100000" kx="0" ky="0" algn="b" rotWithShape="0" blurRad="11811" dist="23622" dir="2700000">
                    <a:srgbClr val="FFFFFF"/>
                  </a:outerShdw>
                </a:effectLst>
              </a:rPr>
              <a:t>1721</a:t>
            </a:r>
          </a:p>
        </p:txBody>
      </p:sp>
      <p:sp>
        <p:nvSpPr>
          <p:cNvPr id="236" name="Montesquieu wrote this tale as a critique of European Society through the eyes of foreigner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Montesquieu wrote this tale as a critique of European Society through the eyes of foreigners. 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Usbek and Mirza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roglodyte Para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pc="1021" sz="6383">
                <a:effectLst>
                  <a:outerShdw sx="100000" sy="100000" kx="0" ky="0" algn="b" rotWithShape="0" blurRad="10668" dist="32004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Troglodyte Parable </a:t>
            </a:r>
          </a:p>
        </p:txBody>
      </p:sp>
      <p:sp>
        <p:nvSpPr>
          <p:cNvPr id="239" name="Mirza writes Usbek and ask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Mirza writes Usbek and asks: 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   “Is man happier by pleasure or the practice of virtue?”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Usbek’s response is the parable, which discusses the three phases of the Troglodytes.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Balance of Pow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pc="1130" sz="7068">
                <a:effectLst>
                  <a:outerShdw sx="100000" sy="100000" kx="0" ky="0" algn="b" rotWithShape="0" blurRad="11811" dist="35433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Balance of Power</a:t>
            </a:r>
          </a:p>
        </p:txBody>
      </p:sp>
      <p:sp>
        <p:nvSpPr>
          <p:cNvPr id="242" name="The final decline of the Troglodytes was a result of a moral problem, not a military issu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final decline of the Troglodytes was a result of a moral problem, not a military issue.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“Men are born virtuous and ought to be this way.”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Economic connection - “Fable of the Bees”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Fable-of-the-Bees.pdf" descr="Fable-of-the-Be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88758" y="-2548022"/>
            <a:ext cx="20549844" cy="2676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sseau:1712-177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pc="1082" sz="6764">
                <a:effectLst>
                  <a:outerShdw sx="100000" sy="100000" kx="0" ky="0" algn="b" rotWithShape="0" blurRad="11303" dist="33909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Rousseau:1712-1778</a:t>
            </a:r>
          </a:p>
        </p:txBody>
      </p:sp>
      <p:sp>
        <p:nvSpPr>
          <p:cNvPr id="247" name="Born in Switzerland of lower middle class family.…"/>
          <p:cNvSpPr txBox="1"/>
          <p:nvPr>
            <p:ph type="body" idx="1"/>
          </p:nvPr>
        </p:nvSpPr>
        <p:spPr>
          <a:xfrm>
            <a:off x="443653" y="2217984"/>
            <a:ext cx="11684001" cy="6718301"/>
          </a:xfrm>
          <a:prstGeom prst="rect">
            <a:avLst/>
          </a:prstGeom>
        </p:spPr>
        <p:txBody>
          <a:bodyPr/>
          <a:lstStyle/>
          <a:p>
            <a:pPr marL="535781" indent="-535781">
              <a:lnSpc>
                <a:spcPct val="90000"/>
              </a:lnSpc>
              <a:buClr>
                <a:srgbClr val="FFFFFF"/>
              </a:buClr>
              <a:buFont typeface="Times"/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rPr>
              <a:t>Born in Switzerland of lower middle class family. </a:t>
            </a:r>
            <a:endParaRPr sz="5000"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</a:endParaRPr>
          </a:p>
          <a:p>
            <a:pPr marL="535781" indent="-535781">
              <a:lnSpc>
                <a:spcPct val="90000"/>
              </a:lnSpc>
              <a:buClr>
                <a:srgbClr val="FFFFFF"/>
              </a:buClr>
              <a:buFont typeface="Times"/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rPr>
              <a:t>Moved to France and lived a wayward life… </a:t>
            </a:r>
            <a:r>
              <a:rPr i="1"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rPr>
              <a:t>Confessions </a:t>
            </a:r>
            <a:endParaRPr i="1" sz="5000"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</a:endParaRP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latin typeface="Baskerville"/>
                <a:ea typeface="Baskerville"/>
                <a:cs typeface="Baskerville"/>
                <a:sym typeface="Baskerville"/>
              </a:rPr>
              <a:t>Became involved with social circles of the </a:t>
            </a:r>
            <a:r>
              <a:rPr i="1">
                <a:latin typeface="Baskerville"/>
                <a:ea typeface="Baskerville"/>
                <a:cs typeface="Baskerville"/>
                <a:sym typeface="Baskerville"/>
              </a:rPr>
              <a:t>philosophes</a:t>
            </a:r>
            <a:r>
              <a:rPr>
                <a:latin typeface="Baskerville"/>
                <a:ea typeface="Baskerville"/>
                <a:cs typeface="Baskerville"/>
                <a:sym typeface="Baskerville"/>
              </a:rPr>
              <a:t> through publications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he First Discourse: 175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pc="826" sz="5168">
                <a:effectLst>
                  <a:outerShdw sx="100000" sy="100000" kx="0" ky="0" algn="b" rotWithShape="0" blurRad="9652" dist="19304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The First Discourse: 1750</a:t>
            </a:r>
          </a:p>
        </p:txBody>
      </p:sp>
      <p:sp>
        <p:nvSpPr>
          <p:cNvPr id="250" name="Have the Arts and Sciences contributed to mankind or no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Have the Arts and Sciences contributed to mankind or not?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Rousseau said NO! because they have tended to created needs and destroy morality.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“Better to be a first rate cabinet maker, than a third rate geometrician”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he Second Discourse: 175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pc="750" sz="4692">
                <a:effectLst>
                  <a:outerShdw sx="100000" sy="100000" kx="0" ky="0" algn="b" rotWithShape="0" blurRad="8763" dist="17526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The Second Discourse: 1755</a:t>
            </a:r>
          </a:p>
        </p:txBody>
      </p:sp>
      <p:sp>
        <p:nvSpPr>
          <p:cNvPr id="253" name="What is the origin of inequalit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What is the origin of inequality?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Rousseau gave a speculative analysis of human beings.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Man was not originally social.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latin typeface="Baskerville"/>
                <a:ea typeface="Baskerville"/>
                <a:cs typeface="Baskerville"/>
                <a:sym typeface="Baskerville"/>
              </a:rPr>
              <a:t>The drive for inequality was the desire to be desired.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he Social Contract: 176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pc="794" sz="4964">
                <a:effectLst>
                  <a:outerShdw sx="100000" sy="100000" kx="0" ky="0" algn="b" rotWithShape="0" blurRad="9271" dist="18542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The Social Contract: 1762</a:t>
            </a:r>
          </a:p>
        </p:txBody>
      </p:sp>
      <p:sp>
        <p:nvSpPr>
          <p:cNvPr id="256" name="The Social Contract was Rousseau’s political theor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Social Contract was Rousseau’s political theory.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“All men are born free, but everywhere they are in chains.”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BUT WHY????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What is Rousseau’s answer for this bondage?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0719" y="-1"/>
            <a:ext cx="924334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What’s Change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88" sz="68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What’s Changed?</a:t>
            </a:r>
          </a:p>
        </p:txBody>
      </p:sp>
      <p:sp>
        <p:nvSpPr>
          <p:cNvPr id="259" name="Society - Public Sphe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Society - Public Sphere 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Politics / Government - Modern Democracy 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Intellectual / Philosophy - Rising Bourgeoise 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Economic - Capitalism = Factories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Cultural - Individualism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Next Wee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Week</a:t>
            </a:r>
          </a:p>
        </p:txBody>
      </p:sp>
      <p:sp>
        <p:nvSpPr>
          <p:cNvPr id="262" name="We shall see how the Enlightenment ideas were reflected in the values and reforms of the French Revolution. What promoted the ‘change’ that ignited all these revolutions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We shall see how the Enlightenment ideas were reflected in the values and reforms of the French Revolution. What promoted the ‘change’ that ignited all these revolutions?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icolaus Copernic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pc="984" sz="6156">
                <a:effectLst>
                  <a:outerShdw sx="100000" sy="100000" kx="0" ky="0" algn="b" rotWithShape="0" blurRad="10287" dist="30861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Nicolaus Copernicus</a:t>
            </a:r>
          </a:p>
        </p:txBody>
      </p:sp>
      <p:sp>
        <p:nvSpPr>
          <p:cNvPr id="152" name="1473-1543…"/>
          <p:cNvSpPr txBox="1"/>
          <p:nvPr>
            <p:ph type="body" sz="half" idx="1"/>
          </p:nvPr>
        </p:nvSpPr>
        <p:spPr>
          <a:xfrm>
            <a:off x="660400" y="2475582"/>
            <a:ext cx="6721617" cy="6262018"/>
          </a:xfrm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1473-1543</a:t>
            </a:r>
          </a:p>
          <a:p>
            <a:pPr marL="385762" indent="-385762">
              <a:buClr>
                <a:srgbClr val="FFFFFF"/>
              </a:buClr>
              <a:buFont typeface="Times"/>
              <a:defRPr i="1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On the Revolutions of the Heavenly Spheres - 1543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Heliocentric Universe</a:t>
            </a:r>
          </a:p>
        </p:txBody>
      </p:sp>
      <p:pic>
        <p:nvPicPr>
          <p:cNvPr id="153" name="copernicus3.jpg" descr="copernicus3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2878" y="2458640"/>
            <a:ext cx="5023310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0479" y="-1"/>
            <a:ext cx="10439967" cy="9764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9166" t="0" r="15277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158" name="Brush Up Your Shakespea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655" sz="4095"/>
            </a:lvl1pPr>
          </a:lstStyle>
          <a:p>
            <a:pPr/>
            <a:r>
              <a:t>Brush Up Your Shakespeare</a:t>
            </a:r>
          </a:p>
        </p:txBody>
      </p:sp>
      <p:sp>
        <p:nvSpPr>
          <p:cNvPr id="159" name="Hamlet: “Doubt that the stars are fires …”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Hamlet: </a:t>
            </a:r>
            <a:r>
              <a:rPr i="0"/>
              <a:t>“Doubt that the stars are fires …” </a:t>
            </a:r>
            <a:endParaRPr i="0"/>
          </a:p>
          <a:p>
            <a:pPr>
              <a:defRPr i="1">
                <a:latin typeface="Baskerville"/>
                <a:ea typeface="Baskerville"/>
                <a:cs typeface="Baskerville"/>
                <a:sym typeface="Baskerville"/>
              </a:defRPr>
            </a:pPr>
            <a:r>
              <a:t>Macbeth: </a:t>
            </a:r>
            <a:r>
              <a:rPr i="0"/>
              <a:t>“Fair is foul and Foul is fair…” </a:t>
            </a:r>
            <a:endParaRPr i="0"/>
          </a:p>
          <a:p>
            <a:pPr>
              <a:defRPr i="1">
                <a:latin typeface="Baskerville"/>
                <a:ea typeface="Baskerville"/>
                <a:cs typeface="Baskerville"/>
                <a:sym typeface="Baskerville"/>
              </a:defRPr>
            </a:pPr>
            <a:r>
              <a:t>Troilus and Cressida</a:t>
            </a:r>
            <a:r>
              <a:rPr i="0"/>
              <a:t>: “And hark what discord follows!”</a:t>
            </a:r>
            <a:endParaRPr i="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New-Philosophy.pdf" descr="New-Philosoph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4503" y="-468398"/>
            <a:ext cx="13733806" cy="17773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opernicus’ R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pc="863" sz="5396">
                <a:effectLst>
                  <a:outerShdw sx="100000" sy="100000" kx="0" ky="0" algn="b" rotWithShape="0" blurRad="9017" dist="27050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Copernicus’ Revolution</a:t>
            </a:r>
          </a:p>
        </p:txBody>
      </p:sp>
      <p:sp>
        <p:nvSpPr>
          <p:cNvPr id="164" name="The sun-centered universe rejected Aristotle’s cosmolog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sun-centered universe rejected Aristotle’s cosmology.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Revolutions = how long it took to ‘revolve’ around the sun.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Kept the epicycles of Ptolmey’s system into his work.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